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1" r:id="rId3"/>
    <p:sldId id="263" r:id="rId4"/>
    <p:sldId id="264" r:id="rId5"/>
    <p:sldId id="265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96" autoAdjust="0"/>
    <p:restoredTop sz="94660"/>
  </p:normalViewPr>
  <p:slideViewPr>
    <p:cSldViewPr snapToGrid="0">
      <p:cViewPr varScale="1">
        <p:scale>
          <a:sx n="81" d="100"/>
          <a:sy n="81" d="100"/>
        </p:scale>
        <p:origin x="4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EA16D-6D59-4473-9C1C-7B54A3FEB5D7}" type="datetimeFigureOut">
              <a:rPr lang="hu-HU" smtClean="0"/>
              <a:t>2020.11.29.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09A9-E985-4389-B984-603F00F78D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0265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EA16D-6D59-4473-9C1C-7B54A3FEB5D7}" type="datetimeFigureOut">
              <a:rPr lang="hu-HU" smtClean="0"/>
              <a:t>2020.11.29.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09A9-E985-4389-B984-603F00F78D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1456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EA16D-6D59-4473-9C1C-7B54A3FEB5D7}" type="datetimeFigureOut">
              <a:rPr lang="hu-HU" smtClean="0"/>
              <a:t>2020.11.29.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09A9-E985-4389-B984-603F00F78D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9319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EA16D-6D59-4473-9C1C-7B54A3FEB5D7}" type="datetimeFigureOut">
              <a:rPr lang="hu-HU" smtClean="0"/>
              <a:t>2020.11.29.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09A9-E985-4389-B984-603F00F78D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3376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EA16D-6D59-4473-9C1C-7B54A3FEB5D7}" type="datetimeFigureOut">
              <a:rPr lang="hu-HU" smtClean="0"/>
              <a:t>2020.11.29.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09A9-E985-4389-B984-603F00F78D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8372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EA16D-6D59-4473-9C1C-7B54A3FEB5D7}" type="datetimeFigureOut">
              <a:rPr lang="hu-HU" smtClean="0"/>
              <a:t>2020.11.29.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09A9-E985-4389-B984-603F00F78D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0360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EA16D-6D59-4473-9C1C-7B54A3FEB5D7}" type="datetimeFigureOut">
              <a:rPr lang="hu-HU" smtClean="0"/>
              <a:t>2020.11.29.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09A9-E985-4389-B984-603F00F78D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0841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EA16D-6D59-4473-9C1C-7B54A3FEB5D7}" type="datetimeFigureOut">
              <a:rPr lang="hu-HU" smtClean="0"/>
              <a:t>2020.11.29.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09A9-E985-4389-B984-603F00F78D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987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EA16D-6D59-4473-9C1C-7B54A3FEB5D7}" type="datetimeFigureOut">
              <a:rPr lang="hu-HU" smtClean="0"/>
              <a:t>2020.11.29.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09A9-E985-4389-B984-603F00F78D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9857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EA16D-6D59-4473-9C1C-7B54A3FEB5D7}" type="datetimeFigureOut">
              <a:rPr lang="hu-HU" smtClean="0"/>
              <a:t>2020.11.29.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09A9-E985-4389-B984-603F00F78D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609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EA16D-6D59-4473-9C1C-7B54A3FEB5D7}" type="datetimeFigureOut">
              <a:rPr lang="hu-HU" smtClean="0"/>
              <a:t>2020.11.29.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09A9-E985-4389-B984-603F00F78D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6043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EA16D-6D59-4473-9C1C-7B54A3FEB5D7}" type="datetimeFigureOut">
              <a:rPr lang="hu-HU" smtClean="0"/>
              <a:t>2020.11.29.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409A9-E985-4389-B984-603F00F78D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306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Rövid vázlat az AKG-</a:t>
            </a:r>
            <a:r>
              <a:rPr lang="hu-HU" dirty="0" err="1" smtClean="0"/>
              <a:t>ról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3720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Kiindulási pontok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31075" y="2165259"/>
            <a:ext cx="11181806" cy="4351338"/>
          </a:xfrm>
        </p:spPr>
        <p:txBody>
          <a:bodyPr/>
          <a:lstStyle/>
          <a:p>
            <a:r>
              <a:rPr lang="hu-HU" dirty="0" smtClean="0"/>
              <a:t>Cél a megvalósítás. Iskolát </a:t>
            </a:r>
            <a:r>
              <a:rPr lang="hu-HU" dirty="0"/>
              <a:t>csinálunk nem elméletet </a:t>
            </a:r>
            <a:r>
              <a:rPr lang="hu-HU" dirty="0" smtClean="0"/>
              <a:t>gyártunk</a:t>
            </a:r>
          </a:p>
          <a:p>
            <a:r>
              <a:rPr lang="hu-HU" dirty="0" smtClean="0"/>
              <a:t>Az </a:t>
            </a:r>
            <a:r>
              <a:rPr lang="hu-HU" dirty="0"/>
              <a:t>AKG </a:t>
            </a:r>
            <a:r>
              <a:rPr lang="hu-HU" b="1" dirty="0"/>
              <a:t>szervezeti </a:t>
            </a:r>
            <a:r>
              <a:rPr lang="hu-HU" b="1" dirty="0" smtClean="0"/>
              <a:t>próbálkozásnak </a:t>
            </a:r>
            <a:r>
              <a:rPr lang="hu-HU" dirty="0" smtClean="0"/>
              <a:t>indult és maradt</a:t>
            </a:r>
            <a:endParaRPr lang="hu-HU" dirty="0"/>
          </a:p>
          <a:p>
            <a:r>
              <a:rPr lang="hu-HU" dirty="0" smtClean="0"/>
              <a:t>Az AKG  </a:t>
            </a:r>
            <a:r>
              <a:rPr lang="hu-HU" dirty="0"/>
              <a:t>pedagógusok </a:t>
            </a:r>
            <a:r>
              <a:rPr lang="hu-HU" dirty="0" smtClean="0"/>
              <a:t>iskolája</a:t>
            </a:r>
          </a:p>
          <a:p>
            <a:pPr lvl="1"/>
            <a:r>
              <a:rPr lang="hu-HU" dirty="0" smtClean="0"/>
              <a:t>- </a:t>
            </a:r>
            <a:r>
              <a:rPr lang="hu-HU" dirty="0"/>
              <a:t>a pedagógus </a:t>
            </a:r>
            <a:r>
              <a:rPr lang="hu-HU" dirty="0" smtClean="0"/>
              <a:t>autonóm értelmiségi </a:t>
            </a:r>
            <a:r>
              <a:rPr lang="hu-HU" dirty="0"/>
              <a:t>alkotómunkát végez</a:t>
            </a:r>
          </a:p>
          <a:p>
            <a:pPr lvl="1"/>
            <a:r>
              <a:rPr lang="hu-HU" dirty="0"/>
              <a:t>A pedagógusok közösen végzik a munkájukat, össze kell hangolni a </a:t>
            </a:r>
            <a:r>
              <a:rPr lang="hu-HU" dirty="0" smtClean="0"/>
              <a:t>feladatokat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7161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Pedagógiai alapvetés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3200" dirty="0"/>
              <a:t>A gyerek nem az életre készül, hanem él</a:t>
            </a:r>
          </a:p>
          <a:p>
            <a:r>
              <a:rPr lang="hu-HU" sz="3200" dirty="0"/>
              <a:t>Az iskola alapfunkciói </a:t>
            </a:r>
          </a:p>
          <a:p>
            <a:pPr lvl="2"/>
            <a:r>
              <a:rPr lang="hu-HU" sz="3200" dirty="0"/>
              <a:t>Tanulási motiváció megteremtése, megőrzése</a:t>
            </a:r>
          </a:p>
          <a:p>
            <a:pPr lvl="2"/>
            <a:r>
              <a:rPr lang="hu-HU" sz="3200" dirty="0"/>
              <a:t>A tanulási képességek fejlesztése</a:t>
            </a:r>
          </a:p>
          <a:p>
            <a:pPr lvl="2"/>
            <a:r>
              <a:rPr lang="hu-HU" sz="3200" dirty="0"/>
              <a:t>A szociális képességek </a:t>
            </a:r>
            <a:r>
              <a:rPr lang="hu-HU" sz="3200" dirty="0" smtClean="0"/>
              <a:t>fejlesztése</a:t>
            </a:r>
            <a:endParaRPr lang="hu-HU" sz="3200" dirty="0"/>
          </a:p>
          <a:p>
            <a:r>
              <a:rPr lang="hu-HU" dirty="0" smtClean="0"/>
              <a:t>Az iskola munkahely – a </a:t>
            </a:r>
            <a:r>
              <a:rPr lang="hu-HU" smtClean="0"/>
              <a:t>tanulást munkává tette ( de nem az)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029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megvalósítás feltételei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Autonómiák biztosítása összehangolása</a:t>
            </a:r>
          </a:p>
          <a:p>
            <a:pPr lvl="1"/>
            <a:r>
              <a:rPr lang="hu-HU" dirty="0" smtClean="0"/>
              <a:t>Hálózatos szervezet</a:t>
            </a:r>
          </a:p>
          <a:p>
            <a:pPr lvl="1"/>
            <a:r>
              <a:rPr lang="hu-HU" dirty="0" smtClean="0"/>
              <a:t>önigazgatás</a:t>
            </a:r>
            <a:endParaRPr lang="hu-HU" dirty="0"/>
          </a:p>
          <a:p>
            <a:r>
              <a:rPr lang="hu-HU" dirty="0"/>
              <a:t>Alkalmazkodás a társadalmi környezethez</a:t>
            </a:r>
          </a:p>
          <a:p>
            <a:pPr lvl="1"/>
            <a:r>
              <a:rPr lang="hu-HU" dirty="0"/>
              <a:t>Jogszerűség</a:t>
            </a:r>
          </a:p>
          <a:p>
            <a:pPr lvl="1"/>
            <a:r>
              <a:rPr lang="hu-HU" dirty="0"/>
              <a:t>Beépülés a hely társadalomba</a:t>
            </a:r>
          </a:p>
          <a:p>
            <a:pPr lvl="1"/>
            <a:r>
              <a:rPr lang="hu-HU" dirty="0" err="1" smtClean="0"/>
              <a:t>Iskolahasználói</a:t>
            </a:r>
            <a:r>
              <a:rPr lang="hu-HU" dirty="0" smtClean="0"/>
              <a:t> kontroll</a:t>
            </a:r>
            <a:endParaRPr lang="hu-HU" dirty="0"/>
          </a:p>
          <a:p>
            <a:r>
              <a:rPr lang="hu-HU" dirty="0" smtClean="0"/>
              <a:t>Programnak </a:t>
            </a:r>
            <a:r>
              <a:rPr lang="hu-HU" dirty="0"/>
              <a:t>alárendelt tárgyi </a:t>
            </a:r>
            <a:r>
              <a:rPr lang="hu-HU" dirty="0" smtClean="0"/>
              <a:t>feltételek</a:t>
            </a:r>
          </a:p>
          <a:p>
            <a:pPr lvl="1"/>
            <a:r>
              <a:rPr lang="hu-HU" dirty="0" smtClean="0"/>
              <a:t>Ingatlan</a:t>
            </a:r>
          </a:p>
          <a:p>
            <a:pPr lvl="1"/>
            <a:r>
              <a:rPr lang="hu-HU" dirty="0" smtClean="0"/>
              <a:t>Átrendezett tér</a:t>
            </a:r>
          </a:p>
          <a:p>
            <a:r>
              <a:rPr lang="hu-HU" dirty="0" smtClean="0"/>
              <a:t>Finanszírozhatóság</a:t>
            </a:r>
            <a:endParaRPr lang="hu-HU" dirty="0"/>
          </a:p>
          <a:p>
            <a:r>
              <a:rPr lang="hu-HU" dirty="0"/>
              <a:t>Transzparencia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5955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Szervezeti jellemzők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78823" y="1371600"/>
            <a:ext cx="10974977" cy="4805363"/>
          </a:xfrm>
        </p:spPr>
        <p:txBody>
          <a:bodyPr>
            <a:normAutofit/>
          </a:bodyPr>
          <a:lstStyle/>
          <a:p>
            <a:pPr lvl="4"/>
            <a:r>
              <a:rPr lang="hu-HU" altLang="hu-HU" sz="2400" dirty="0"/>
              <a:t>Program adekvát iskolaszervezet </a:t>
            </a:r>
          </a:p>
          <a:p>
            <a:pPr lvl="4"/>
            <a:r>
              <a:rPr lang="hu-HU" altLang="hu-HU" sz="2400" dirty="0" smtClean="0"/>
              <a:t>Hálózatos működés- kisiskolai rendszer</a:t>
            </a:r>
          </a:p>
          <a:p>
            <a:pPr lvl="4"/>
            <a:r>
              <a:rPr lang="hu-HU" altLang="hu-HU" sz="2400" dirty="0" smtClean="0"/>
              <a:t>Autonómiák és összehangolás</a:t>
            </a:r>
          </a:p>
          <a:p>
            <a:pPr lvl="4"/>
            <a:r>
              <a:rPr lang="hu-HU" altLang="hu-HU" sz="2400" dirty="0" smtClean="0"/>
              <a:t>Hierarchiamentes- önigazgató</a:t>
            </a:r>
          </a:p>
          <a:p>
            <a:pPr lvl="4"/>
            <a:r>
              <a:rPr lang="hu-HU" altLang="hu-HU" sz="2400" dirty="0" smtClean="0"/>
              <a:t>Gyerekre </a:t>
            </a:r>
            <a:r>
              <a:rPr lang="hu-HU" altLang="hu-HU" sz="2400" dirty="0"/>
              <a:t>szervezett iskola</a:t>
            </a:r>
          </a:p>
          <a:p>
            <a:pPr lvl="4"/>
            <a:r>
              <a:rPr lang="hu-HU" altLang="hu-HU" sz="2400" dirty="0"/>
              <a:t>Műhelyszerű működés</a:t>
            </a:r>
          </a:p>
          <a:p>
            <a:pPr lvl="4"/>
            <a:r>
              <a:rPr lang="hu-HU" altLang="hu-HU" sz="2400" dirty="0" smtClean="0"/>
              <a:t>Pedagógiai </a:t>
            </a:r>
            <a:r>
              <a:rPr lang="hu-HU" altLang="hu-HU" sz="2400" dirty="0"/>
              <a:t>szupervízió</a:t>
            </a:r>
          </a:p>
          <a:p>
            <a:pPr lvl="4"/>
            <a:r>
              <a:rPr lang="hu-HU" altLang="hu-HU" sz="2400" dirty="0"/>
              <a:t>Folyamatos önkorrekció</a:t>
            </a:r>
          </a:p>
          <a:p>
            <a:pPr lvl="4"/>
            <a:r>
              <a:rPr lang="hu-HU" altLang="hu-HU" sz="2400" dirty="0" smtClean="0"/>
              <a:t>Belső </a:t>
            </a:r>
            <a:r>
              <a:rPr lang="hu-HU" altLang="hu-HU" sz="2400" dirty="0"/>
              <a:t>projektszervezetek</a:t>
            </a:r>
          </a:p>
          <a:p>
            <a:pPr lvl="4"/>
            <a:r>
              <a:rPr lang="hu-HU" altLang="hu-HU" sz="2400" dirty="0"/>
              <a:t>Erős </a:t>
            </a:r>
            <a:r>
              <a:rPr lang="hu-HU" altLang="hu-HU" sz="2400" dirty="0" err="1"/>
              <a:t>iskolahasználói</a:t>
            </a:r>
            <a:r>
              <a:rPr lang="hu-HU" altLang="hu-HU" sz="2400" dirty="0"/>
              <a:t> kontroll</a:t>
            </a:r>
          </a:p>
          <a:p>
            <a:pPr lvl="4"/>
            <a:r>
              <a:rPr lang="hu-HU" altLang="hu-HU" sz="2400" dirty="0" smtClean="0"/>
              <a:t>Transzparens működés</a:t>
            </a:r>
          </a:p>
          <a:p>
            <a:pPr lvl="4"/>
            <a:r>
              <a:rPr lang="hu-HU" altLang="hu-HU" sz="2400" dirty="0" smtClean="0"/>
              <a:t>Közvetlen </a:t>
            </a:r>
            <a:r>
              <a:rPr lang="hu-HU" altLang="hu-HU" sz="2400" dirty="0" err="1"/>
              <a:t>iskolahasználói</a:t>
            </a:r>
            <a:r>
              <a:rPr lang="hu-HU" altLang="hu-HU" sz="2400" dirty="0"/>
              <a:t> részvétel</a:t>
            </a:r>
          </a:p>
          <a:p>
            <a:pPr lvl="4"/>
            <a:endParaRPr lang="hu-HU" altLang="hu-HU" sz="24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29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pedagógiai technológia átalakítása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hu-HU" altLang="hu-HU" sz="2100" dirty="0"/>
              <a:t>A tanulás átértelmezése</a:t>
            </a:r>
          </a:p>
          <a:p>
            <a:pPr lvl="2"/>
            <a:r>
              <a:rPr lang="hu-HU" altLang="hu-HU" sz="2100" dirty="0"/>
              <a:t>Információtechnológia beépítése  a tanulási </a:t>
            </a:r>
            <a:r>
              <a:rPr lang="hu-HU" altLang="hu-HU" sz="2100" dirty="0" smtClean="0"/>
              <a:t>folyamatba-digitális tanulás</a:t>
            </a:r>
            <a:endParaRPr lang="hu-HU" altLang="hu-HU" sz="2100" dirty="0"/>
          </a:p>
          <a:p>
            <a:pPr lvl="2"/>
            <a:r>
              <a:rPr lang="hu-HU" altLang="hu-HU" sz="2100" dirty="0"/>
              <a:t>Szakaszos tanulás</a:t>
            </a:r>
          </a:p>
          <a:p>
            <a:pPr lvl="2"/>
            <a:r>
              <a:rPr lang="hu-HU" altLang="hu-HU" sz="2100" dirty="0"/>
              <a:t>Kompetencia alapú tanulás</a:t>
            </a:r>
          </a:p>
          <a:p>
            <a:pPr lvl="2"/>
            <a:r>
              <a:rPr lang="hu-HU" altLang="hu-HU" sz="2100" dirty="0"/>
              <a:t>Differenciált tevékenységformák</a:t>
            </a:r>
          </a:p>
          <a:p>
            <a:pPr lvl="2"/>
            <a:r>
              <a:rPr lang="hu-HU" altLang="hu-HU" sz="2100" dirty="0"/>
              <a:t>Projekttanulás</a:t>
            </a:r>
          </a:p>
          <a:p>
            <a:pPr lvl="2"/>
            <a:r>
              <a:rPr lang="hu-HU" altLang="hu-HU" sz="2100" dirty="0"/>
              <a:t>Interaktív technikák</a:t>
            </a:r>
          </a:p>
          <a:p>
            <a:pPr lvl="2"/>
            <a:r>
              <a:rPr lang="hu-HU" altLang="hu-HU" sz="2100" dirty="0"/>
              <a:t>Média szerepváltása</a:t>
            </a:r>
          </a:p>
          <a:p>
            <a:pPr lvl="2"/>
            <a:r>
              <a:rPr lang="hu-HU" altLang="hu-HU" sz="2100" dirty="0"/>
              <a:t>Kooperatív technikák</a:t>
            </a:r>
          </a:p>
          <a:p>
            <a:pPr lvl="2"/>
            <a:r>
              <a:rPr lang="hu-HU" altLang="hu-HU" sz="2100" dirty="0"/>
              <a:t>Iskolai tanulás- egyéni tanulás viszonyának megváltozása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7280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tér átrendezése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u-HU" altLang="hu-HU" dirty="0"/>
          </a:p>
          <a:p>
            <a:r>
              <a:rPr lang="hu-HU" altLang="hu-HU" dirty="0" smtClean="0"/>
              <a:t>Kisiskolák- funkcionális közösségi szolgáltatások</a:t>
            </a:r>
          </a:p>
          <a:p>
            <a:r>
              <a:rPr lang="hu-HU" altLang="hu-HU" dirty="0" smtClean="0"/>
              <a:t>Saját </a:t>
            </a:r>
            <a:r>
              <a:rPr lang="hu-HU" altLang="hu-HU" dirty="0"/>
              <a:t>hely </a:t>
            </a:r>
            <a:endParaRPr lang="hu-HU" altLang="hu-HU" dirty="0" smtClean="0"/>
          </a:p>
          <a:p>
            <a:r>
              <a:rPr lang="hu-HU" altLang="hu-HU" dirty="0" smtClean="0"/>
              <a:t>Közösségi </a:t>
            </a:r>
            <a:r>
              <a:rPr lang="hu-HU" altLang="hu-HU" dirty="0"/>
              <a:t>terek nyitottak</a:t>
            </a:r>
          </a:p>
          <a:p>
            <a:r>
              <a:rPr lang="hu-HU" altLang="hu-HU" dirty="0"/>
              <a:t>Vannak helyek az elbújásra</a:t>
            </a:r>
          </a:p>
          <a:p>
            <a:r>
              <a:rPr lang="hu-HU" altLang="hu-HU" dirty="0"/>
              <a:t>Közösen dolgozni, csak egymásra nézve lehet</a:t>
            </a:r>
          </a:p>
          <a:p>
            <a:r>
              <a:rPr lang="hu-HU" altLang="hu-HU" dirty="0"/>
              <a:t>Személyességhez személyes tárgyak is kellenek</a:t>
            </a:r>
          </a:p>
          <a:p>
            <a:r>
              <a:rPr lang="hu-HU" altLang="hu-HU" dirty="0" smtClean="0"/>
              <a:t>Kint </a:t>
            </a:r>
            <a:r>
              <a:rPr lang="hu-HU" altLang="hu-HU" dirty="0"/>
              <a:t>és bent egyenértékű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2374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idő átalakítása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hu-HU" altLang="hu-HU" dirty="0"/>
              <a:t>Gyerekre szervezett munkarend</a:t>
            </a:r>
          </a:p>
          <a:p>
            <a:pPr lvl="1"/>
            <a:r>
              <a:rPr lang="hu-HU" altLang="hu-HU" dirty="0"/>
              <a:t>Kiterjesztett tanulói szerep (nem ötnapos munkahét)</a:t>
            </a:r>
          </a:p>
          <a:p>
            <a:pPr lvl="1"/>
            <a:r>
              <a:rPr lang="hu-HU" altLang="hu-HU" dirty="0"/>
              <a:t>Stabil</a:t>
            </a:r>
            <a:r>
              <a:rPr lang="hu-HU" altLang="hu-HU" dirty="0" smtClean="0"/>
              <a:t>, kiszámítható </a:t>
            </a:r>
            <a:r>
              <a:rPr lang="hu-HU" altLang="hu-HU" dirty="0"/>
              <a:t>hétköznapok</a:t>
            </a:r>
          </a:p>
          <a:p>
            <a:pPr lvl="1"/>
            <a:r>
              <a:rPr lang="hu-HU" altLang="hu-HU" dirty="0"/>
              <a:t>Egyéni tanulás és az iskolai tanulás viszonyának átalakítása</a:t>
            </a:r>
          </a:p>
          <a:p>
            <a:pPr lvl="1"/>
            <a:r>
              <a:rPr lang="hu-HU" altLang="hu-HU" dirty="0"/>
              <a:t>Ciklusos tanulási rend</a:t>
            </a:r>
          </a:p>
          <a:p>
            <a:pPr lvl="1"/>
            <a:r>
              <a:rPr lang="hu-HU" altLang="hu-HU" dirty="0"/>
              <a:t>A differenciált tevékenységformák differenciált időigényűek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2199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2778</TotalTime>
  <Words>247</Words>
  <Application>Microsoft Office PowerPoint</Application>
  <PresentationFormat>Szélesvásznú</PresentationFormat>
  <Paragraphs>67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Rövid vázlat az AKG-ról</vt:lpstr>
      <vt:lpstr>Kiindulási pontok</vt:lpstr>
      <vt:lpstr>Pedagógiai alapvetés</vt:lpstr>
      <vt:lpstr>A megvalósítás feltételei</vt:lpstr>
      <vt:lpstr>Szervezeti jellemzők</vt:lpstr>
      <vt:lpstr>A pedagógiai technológia átalakítása</vt:lpstr>
      <vt:lpstr>A tér átrendezése</vt:lpstr>
      <vt:lpstr>Az idő átalakítása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Horn György</dc:creator>
  <cp:lastModifiedBy>Baranyai István</cp:lastModifiedBy>
  <cp:revision>14</cp:revision>
  <dcterms:created xsi:type="dcterms:W3CDTF">2020-05-25T10:20:01Z</dcterms:created>
  <dcterms:modified xsi:type="dcterms:W3CDTF">2020-11-29T12:57:03Z</dcterms:modified>
</cp:coreProperties>
</file>