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8" r:id="rId1"/>
  </p:sldMasterIdLst>
  <p:sldIdLst>
    <p:sldId id="257" r:id="rId2"/>
    <p:sldId id="258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E4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58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3A70D4-E0A5-4F5A-9FB9-347C7E9D6709}" type="doc">
      <dgm:prSet loTypeId="urn:microsoft.com/office/officeart/2005/8/layout/chevron1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65BC04C-6185-4ECC-A03F-776747D63C8B}">
      <dgm:prSet phldrT="[Text]" custT="1"/>
      <dgm:spPr/>
      <dgm:t>
        <a:bodyPr/>
        <a:lstStyle/>
        <a:p>
          <a:r>
            <a:rPr lang="hu-HU" sz="1800" dirty="0"/>
            <a:t>Jelentkezés</a:t>
          </a:r>
          <a:endParaRPr lang="en-US" sz="1800" dirty="0"/>
        </a:p>
      </dgm:t>
    </dgm:pt>
    <dgm:pt modelId="{6886599E-051C-4864-9866-E2878ECC61DC}" type="parTrans" cxnId="{E44583F3-CECF-4A18-9CE9-74D7561A20EF}">
      <dgm:prSet/>
      <dgm:spPr/>
      <dgm:t>
        <a:bodyPr/>
        <a:lstStyle/>
        <a:p>
          <a:endParaRPr lang="en-US" sz="2400"/>
        </a:p>
      </dgm:t>
    </dgm:pt>
    <dgm:pt modelId="{1F37595C-3927-4468-835A-78188420A3B0}" type="sibTrans" cxnId="{E44583F3-CECF-4A18-9CE9-74D7561A20EF}">
      <dgm:prSet/>
      <dgm:spPr/>
      <dgm:t>
        <a:bodyPr/>
        <a:lstStyle/>
        <a:p>
          <a:endParaRPr lang="en-US" sz="2400"/>
        </a:p>
      </dgm:t>
    </dgm:pt>
    <dgm:pt modelId="{DA87E147-8B23-413B-A1BF-8AC3C5215623}">
      <dgm:prSet phldrT="[Text]" custT="1"/>
      <dgm:spPr/>
      <dgm:t>
        <a:bodyPr/>
        <a:lstStyle/>
        <a:p>
          <a:r>
            <a:rPr lang="hu-HU" sz="1800" dirty="0"/>
            <a:t>Szelekció</a:t>
          </a:r>
          <a:endParaRPr lang="en-US" sz="1800" dirty="0"/>
        </a:p>
      </dgm:t>
    </dgm:pt>
    <dgm:pt modelId="{58DA813D-09A3-4AC7-998D-80831AB9C174}" type="parTrans" cxnId="{413DAB43-A66C-4DBD-962A-AA1639AA709B}">
      <dgm:prSet/>
      <dgm:spPr/>
      <dgm:t>
        <a:bodyPr/>
        <a:lstStyle/>
        <a:p>
          <a:endParaRPr lang="en-US" sz="2400"/>
        </a:p>
      </dgm:t>
    </dgm:pt>
    <dgm:pt modelId="{3F52A12B-73B1-476B-9BB7-A0E06335CD75}" type="sibTrans" cxnId="{413DAB43-A66C-4DBD-962A-AA1639AA709B}">
      <dgm:prSet/>
      <dgm:spPr/>
      <dgm:t>
        <a:bodyPr/>
        <a:lstStyle/>
        <a:p>
          <a:endParaRPr lang="en-US" sz="2400"/>
        </a:p>
      </dgm:t>
    </dgm:pt>
    <dgm:pt modelId="{EF621896-7410-4910-AF0F-2524BC446D73}">
      <dgm:prSet phldrT="[Text]" custT="1"/>
      <dgm:spPr/>
      <dgm:t>
        <a:bodyPr/>
        <a:lstStyle/>
        <a:p>
          <a:r>
            <a:rPr lang="hu-HU" sz="1800" dirty="0"/>
            <a:t>Feltételes ajánlat</a:t>
          </a:r>
          <a:endParaRPr lang="en-US" sz="1800" dirty="0"/>
        </a:p>
      </dgm:t>
    </dgm:pt>
    <dgm:pt modelId="{C76F3829-44BD-4720-831B-3DFC84EFAABD}" type="parTrans" cxnId="{3C01B977-B0C9-4FB7-9335-1FD708DF0398}">
      <dgm:prSet/>
      <dgm:spPr/>
      <dgm:t>
        <a:bodyPr/>
        <a:lstStyle/>
        <a:p>
          <a:endParaRPr lang="en-US" sz="2400"/>
        </a:p>
      </dgm:t>
    </dgm:pt>
    <dgm:pt modelId="{D3029A0C-6F95-46A5-9AED-02F7F6A87A8E}" type="sibTrans" cxnId="{3C01B977-B0C9-4FB7-9335-1FD708DF0398}">
      <dgm:prSet/>
      <dgm:spPr/>
      <dgm:t>
        <a:bodyPr/>
        <a:lstStyle/>
        <a:p>
          <a:endParaRPr lang="en-US" sz="2400"/>
        </a:p>
      </dgm:t>
    </dgm:pt>
    <dgm:pt modelId="{6DE27F61-8BB2-468F-B553-84A363C88295}">
      <dgm:prSet phldrT="[Text]" custT="1"/>
      <dgm:spPr/>
      <dgm:t>
        <a:bodyPr/>
        <a:lstStyle/>
        <a:p>
          <a:r>
            <a:rPr lang="hu-HU" sz="1800" dirty="0"/>
            <a:t>Felvételi követelmények teljesítése</a:t>
          </a:r>
          <a:endParaRPr lang="en-US" sz="1800" dirty="0"/>
        </a:p>
      </dgm:t>
    </dgm:pt>
    <dgm:pt modelId="{D18EEC76-72A2-4102-91CD-D471630E3AA2}" type="parTrans" cxnId="{45D4FAE2-3A0A-4896-9F47-B8536F859E58}">
      <dgm:prSet/>
      <dgm:spPr/>
      <dgm:t>
        <a:bodyPr/>
        <a:lstStyle/>
        <a:p>
          <a:endParaRPr lang="en-US" sz="2400"/>
        </a:p>
      </dgm:t>
    </dgm:pt>
    <dgm:pt modelId="{7939358F-C988-4FEA-9E77-8CC32727C2C1}" type="sibTrans" cxnId="{45D4FAE2-3A0A-4896-9F47-B8536F859E58}">
      <dgm:prSet/>
      <dgm:spPr/>
      <dgm:t>
        <a:bodyPr/>
        <a:lstStyle/>
        <a:p>
          <a:endParaRPr lang="en-US" sz="2400"/>
        </a:p>
      </dgm:t>
    </dgm:pt>
    <dgm:pt modelId="{85554664-BDD4-4AAC-AF58-5C3B252FD595}">
      <dgm:prSet phldrT="[Text]" custT="1"/>
      <dgm:spPr/>
      <dgm:t>
        <a:bodyPr/>
        <a:lstStyle/>
        <a:p>
          <a:r>
            <a:rPr lang="hu-HU" sz="1800" dirty="0"/>
            <a:t>Végleges ajánlat</a:t>
          </a:r>
          <a:endParaRPr lang="en-US" sz="1800" dirty="0"/>
        </a:p>
      </dgm:t>
    </dgm:pt>
    <dgm:pt modelId="{9D536197-6E53-432F-AB8C-36A5523F64D1}" type="parTrans" cxnId="{B5DA7FD9-855F-48E5-BA5E-BA5D310DC474}">
      <dgm:prSet/>
      <dgm:spPr/>
      <dgm:t>
        <a:bodyPr/>
        <a:lstStyle/>
        <a:p>
          <a:endParaRPr lang="en-US" sz="2400"/>
        </a:p>
      </dgm:t>
    </dgm:pt>
    <dgm:pt modelId="{0C273648-D737-41B0-9BAB-70612EDBE883}" type="sibTrans" cxnId="{B5DA7FD9-855F-48E5-BA5E-BA5D310DC474}">
      <dgm:prSet/>
      <dgm:spPr/>
      <dgm:t>
        <a:bodyPr/>
        <a:lstStyle/>
        <a:p>
          <a:endParaRPr lang="en-US" sz="2400"/>
        </a:p>
      </dgm:t>
    </dgm:pt>
    <dgm:pt modelId="{9113E7AA-BBA5-40AE-AD60-BB72D2619B7E}" type="pres">
      <dgm:prSet presAssocID="{BC3A70D4-E0A5-4F5A-9FB9-347C7E9D670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5B01CC77-980D-4749-B548-1ACB62DA03F4}" type="pres">
      <dgm:prSet presAssocID="{165BC04C-6185-4ECC-A03F-776747D63C8B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4B7C7C4-E9C1-46E9-83F8-0043E3CFEA21}" type="pres">
      <dgm:prSet presAssocID="{1F37595C-3927-4468-835A-78188420A3B0}" presName="parTxOnlySpace" presStyleCnt="0"/>
      <dgm:spPr/>
    </dgm:pt>
    <dgm:pt modelId="{135F8355-E79E-4B5C-9FCF-F763974F34D8}" type="pres">
      <dgm:prSet presAssocID="{DA87E147-8B23-413B-A1BF-8AC3C5215623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9572AE9-F484-4DF5-8776-48CB75D8B21B}" type="pres">
      <dgm:prSet presAssocID="{3F52A12B-73B1-476B-9BB7-A0E06335CD75}" presName="parTxOnlySpace" presStyleCnt="0"/>
      <dgm:spPr/>
    </dgm:pt>
    <dgm:pt modelId="{FCE8785B-CABC-41F1-BAF1-BB37236E54B0}" type="pres">
      <dgm:prSet presAssocID="{EF621896-7410-4910-AF0F-2524BC446D73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E462344-D847-423B-95C6-64F186C2BCD5}" type="pres">
      <dgm:prSet presAssocID="{D3029A0C-6F95-46A5-9AED-02F7F6A87A8E}" presName="parTxOnlySpace" presStyleCnt="0"/>
      <dgm:spPr/>
    </dgm:pt>
    <dgm:pt modelId="{68ED7007-473B-4FB8-ACDD-77F031D984FE}" type="pres">
      <dgm:prSet presAssocID="{6DE27F61-8BB2-468F-B553-84A363C88295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DAB385D-D9A4-45DB-8A6D-6041D8C460FF}" type="pres">
      <dgm:prSet presAssocID="{7939358F-C988-4FEA-9E77-8CC32727C2C1}" presName="parTxOnlySpace" presStyleCnt="0"/>
      <dgm:spPr/>
    </dgm:pt>
    <dgm:pt modelId="{2EBD2D30-F06E-487E-B9BA-121696F39B18}" type="pres">
      <dgm:prSet presAssocID="{85554664-BDD4-4AAC-AF58-5C3B252FD595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3C01B977-B0C9-4FB7-9335-1FD708DF0398}" srcId="{BC3A70D4-E0A5-4F5A-9FB9-347C7E9D6709}" destId="{EF621896-7410-4910-AF0F-2524BC446D73}" srcOrd="2" destOrd="0" parTransId="{C76F3829-44BD-4720-831B-3DFC84EFAABD}" sibTransId="{D3029A0C-6F95-46A5-9AED-02F7F6A87A8E}"/>
    <dgm:cxn modelId="{77BBB0D8-401F-4EA7-A050-F3D9B03F94CD}" type="presOf" srcId="{BC3A70D4-E0A5-4F5A-9FB9-347C7E9D6709}" destId="{9113E7AA-BBA5-40AE-AD60-BB72D2619B7E}" srcOrd="0" destOrd="0" presId="urn:microsoft.com/office/officeart/2005/8/layout/chevron1"/>
    <dgm:cxn modelId="{413DAB43-A66C-4DBD-962A-AA1639AA709B}" srcId="{BC3A70D4-E0A5-4F5A-9FB9-347C7E9D6709}" destId="{DA87E147-8B23-413B-A1BF-8AC3C5215623}" srcOrd="1" destOrd="0" parTransId="{58DA813D-09A3-4AC7-998D-80831AB9C174}" sibTransId="{3F52A12B-73B1-476B-9BB7-A0E06335CD75}"/>
    <dgm:cxn modelId="{A61A6FFA-EBFF-49E8-9D11-D54C4F2A1B34}" type="presOf" srcId="{85554664-BDD4-4AAC-AF58-5C3B252FD595}" destId="{2EBD2D30-F06E-487E-B9BA-121696F39B18}" srcOrd="0" destOrd="0" presId="urn:microsoft.com/office/officeart/2005/8/layout/chevron1"/>
    <dgm:cxn modelId="{B51BEDF3-29CA-4EA9-BB68-BE56196C7A7F}" type="presOf" srcId="{DA87E147-8B23-413B-A1BF-8AC3C5215623}" destId="{135F8355-E79E-4B5C-9FCF-F763974F34D8}" srcOrd="0" destOrd="0" presId="urn:microsoft.com/office/officeart/2005/8/layout/chevron1"/>
    <dgm:cxn modelId="{45D4FAE2-3A0A-4896-9F47-B8536F859E58}" srcId="{BC3A70D4-E0A5-4F5A-9FB9-347C7E9D6709}" destId="{6DE27F61-8BB2-468F-B553-84A363C88295}" srcOrd="3" destOrd="0" parTransId="{D18EEC76-72A2-4102-91CD-D471630E3AA2}" sibTransId="{7939358F-C988-4FEA-9E77-8CC32727C2C1}"/>
    <dgm:cxn modelId="{AD60A0E2-D931-446E-B9AA-46BA06BFD746}" type="presOf" srcId="{165BC04C-6185-4ECC-A03F-776747D63C8B}" destId="{5B01CC77-980D-4749-B548-1ACB62DA03F4}" srcOrd="0" destOrd="0" presId="urn:microsoft.com/office/officeart/2005/8/layout/chevron1"/>
    <dgm:cxn modelId="{E44583F3-CECF-4A18-9CE9-74D7561A20EF}" srcId="{BC3A70D4-E0A5-4F5A-9FB9-347C7E9D6709}" destId="{165BC04C-6185-4ECC-A03F-776747D63C8B}" srcOrd="0" destOrd="0" parTransId="{6886599E-051C-4864-9866-E2878ECC61DC}" sibTransId="{1F37595C-3927-4468-835A-78188420A3B0}"/>
    <dgm:cxn modelId="{BB1590B3-FFFB-496B-9CDE-8C3CC3244352}" type="presOf" srcId="{EF621896-7410-4910-AF0F-2524BC446D73}" destId="{FCE8785B-CABC-41F1-BAF1-BB37236E54B0}" srcOrd="0" destOrd="0" presId="urn:microsoft.com/office/officeart/2005/8/layout/chevron1"/>
    <dgm:cxn modelId="{4172672A-9623-46A3-ADA6-A9FA4BA35445}" type="presOf" srcId="{6DE27F61-8BB2-468F-B553-84A363C88295}" destId="{68ED7007-473B-4FB8-ACDD-77F031D984FE}" srcOrd="0" destOrd="0" presId="urn:microsoft.com/office/officeart/2005/8/layout/chevron1"/>
    <dgm:cxn modelId="{B5DA7FD9-855F-48E5-BA5E-BA5D310DC474}" srcId="{BC3A70D4-E0A5-4F5A-9FB9-347C7E9D6709}" destId="{85554664-BDD4-4AAC-AF58-5C3B252FD595}" srcOrd="4" destOrd="0" parTransId="{9D536197-6E53-432F-AB8C-36A5523F64D1}" sibTransId="{0C273648-D737-41B0-9BAB-70612EDBE883}"/>
    <dgm:cxn modelId="{EB08F5F8-FE76-4CCA-848A-A6A35BD40406}" type="presParOf" srcId="{9113E7AA-BBA5-40AE-AD60-BB72D2619B7E}" destId="{5B01CC77-980D-4749-B548-1ACB62DA03F4}" srcOrd="0" destOrd="0" presId="urn:microsoft.com/office/officeart/2005/8/layout/chevron1"/>
    <dgm:cxn modelId="{D0D69D81-A525-4E85-98AE-43887169FE61}" type="presParOf" srcId="{9113E7AA-BBA5-40AE-AD60-BB72D2619B7E}" destId="{74B7C7C4-E9C1-46E9-83F8-0043E3CFEA21}" srcOrd="1" destOrd="0" presId="urn:microsoft.com/office/officeart/2005/8/layout/chevron1"/>
    <dgm:cxn modelId="{868C9B8A-A812-4D56-AAED-C5B573FCC891}" type="presParOf" srcId="{9113E7AA-BBA5-40AE-AD60-BB72D2619B7E}" destId="{135F8355-E79E-4B5C-9FCF-F763974F34D8}" srcOrd="2" destOrd="0" presId="urn:microsoft.com/office/officeart/2005/8/layout/chevron1"/>
    <dgm:cxn modelId="{BA3C85FE-4CF8-4F80-A11A-B4E809F36A11}" type="presParOf" srcId="{9113E7AA-BBA5-40AE-AD60-BB72D2619B7E}" destId="{D9572AE9-F484-4DF5-8776-48CB75D8B21B}" srcOrd="3" destOrd="0" presId="urn:microsoft.com/office/officeart/2005/8/layout/chevron1"/>
    <dgm:cxn modelId="{A7A60301-2494-4184-937E-152EE48D2CF8}" type="presParOf" srcId="{9113E7AA-BBA5-40AE-AD60-BB72D2619B7E}" destId="{FCE8785B-CABC-41F1-BAF1-BB37236E54B0}" srcOrd="4" destOrd="0" presId="urn:microsoft.com/office/officeart/2005/8/layout/chevron1"/>
    <dgm:cxn modelId="{7566BA14-58A4-411B-9A0D-BDC14A719F30}" type="presParOf" srcId="{9113E7AA-BBA5-40AE-AD60-BB72D2619B7E}" destId="{3E462344-D847-423B-95C6-64F186C2BCD5}" srcOrd="5" destOrd="0" presId="urn:microsoft.com/office/officeart/2005/8/layout/chevron1"/>
    <dgm:cxn modelId="{DA412B39-C6C2-4FD5-B4BA-08C380EA7879}" type="presParOf" srcId="{9113E7AA-BBA5-40AE-AD60-BB72D2619B7E}" destId="{68ED7007-473B-4FB8-ACDD-77F031D984FE}" srcOrd="6" destOrd="0" presId="urn:microsoft.com/office/officeart/2005/8/layout/chevron1"/>
    <dgm:cxn modelId="{788E8873-E4A0-4A45-8CB4-75CE60C0C8D8}" type="presParOf" srcId="{9113E7AA-BBA5-40AE-AD60-BB72D2619B7E}" destId="{BDAB385D-D9A4-45DB-8A6D-6041D8C460FF}" srcOrd="7" destOrd="0" presId="urn:microsoft.com/office/officeart/2005/8/layout/chevron1"/>
    <dgm:cxn modelId="{04DD3215-0D3F-4BBB-95EC-B0145F8E25C3}" type="presParOf" srcId="{9113E7AA-BBA5-40AE-AD60-BB72D2619B7E}" destId="{2EBD2D30-F06E-487E-B9BA-121696F39B18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01CC77-980D-4749-B548-1ACB62DA03F4}">
      <dsp:nvSpPr>
        <dsp:cNvPr id="0" name=""/>
        <dsp:cNvSpPr/>
      </dsp:nvSpPr>
      <dsp:spPr>
        <a:xfrm>
          <a:off x="2474" y="3070537"/>
          <a:ext cx="2202278" cy="880911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/>
            <a:t>Jelentkezés</a:t>
          </a:r>
          <a:endParaRPr lang="en-US" sz="1800" kern="1200" dirty="0"/>
        </a:p>
      </dsp:txBody>
      <dsp:txXfrm>
        <a:off x="442930" y="3070537"/>
        <a:ext cx="1321367" cy="880911"/>
      </dsp:txXfrm>
    </dsp:sp>
    <dsp:sp modelId="{135F8355-E79E-4B5C-9FCF-F763974F34D8}">
      <dsp:nvSpPr>
        <dsp:cNvPr id="0" name=""/>
        <dsp:cNvSpPr/>
      </dsp:nvSpPr>
      <dsp:spPr>
        <a:xfrm>
          <a:off x="1984525" y="3070537"/>
          <a:ext cx="2202278" cy="880911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/>
            <a:t>Szelekció</a:t>
          </a:r>
          <a:endParaRPr lang="en-US" sz="1800" kern="1200" dirty="0"/>
        </a:p>
      </dsp:txBody>
      <dsp:txXfrm>
        <a:off x="2424981" y="3070537"/>
        <a:ext cx="1321367" cy="880911"/>
      </dsp:txXfrm>
    </dsp:sp>
    <dsp:sp modelId="{FCE8785B-CABC-41F1-BAF1-BB37236E54B0}">
      <dsp:nvSpPr>
        <dsp:cNvPr id="0" name=""/>
        <dsp:cNvSpPr/>
      </dsp:nvSpPr>
      <dsp:spPr>
        <a:xfrm>
          <a:off x="3966576" y="3070537"/>
          <a:ext cx="2202278" cy="880911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/>
            <a:t>Feltételes ajánlat</a:t>
          </a:r>
          <a:endParaRPr lang="en-US" sz="1800" kern="1200" dirty="0"/>
        </a:p>
      </dsp:txBody>
      <dsp:txXfrm>
        <a:off x="4407032" y="3070537"/>
        <a:ext cx="1321367" cy="880911"/>
      </dsp:txXfrm>
    </dsp:sp>
    <dsp:sp modelId="{68ED7007-473B-4FB8-ACDD-77F031D984FE}">
      <dsp:nvSpPr>
        <dsp:cNvPr id="0" name=""/>
        <dsp:cNvSpPr/>
      </dsp:nvSpPr>
      <dsp:spPr>
        <a:xfrm>
          <a:off x="5948626" y="3070537"/>
          <a:ext cx="2202278" cy="880911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/>
            <a:t>Felvételi követelmények teljesítése</a:t>
          </a:r>
          <a:endParaRPr lang="en-US" sz="1800" kern="1200" dirty="0"/>
        </a:p>
      </dsp:txBody>
      <dsp:txXfrm>
        <a:off x="6389082" y="3070537"/>
        <a:ext cx="1321367" cy="880911"/>
      </dsp:txXfrm>
    </dsp:sp>
    <dsp:sp modelId="{2EBD2D30-F06E-487E-B9BA-121696F39B18}">
      <dsp:nvSpPr>
        <dsp:cNvPr id="0" name=""/>
        <dsp:cNvSpPr/>
      </dsp:nvSpPr>
      <dsp:spPr>
        <a:xfrm>
          <a:off x="7930677" y="3070537"/>
          <a:ext cx="2202278" cy="880911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/>
            <a:t>Végleges ajánlat</a:t>
          </a:r>
          <a:endParaRPr lang="en-US" sz="1800" kern="1200" dirty="0"/>
        </a:p>
      </dsp:txBody>
      <dsp:txXfrm>
        <a:off x="8371133" y="3070537"/>
        <a:ext cx="1321367" cy="8809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544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931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340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882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415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2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004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40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922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298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424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700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youtube.com/watch?time_continue=132&amp;v=XNCSTVOcSq8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duo.nl/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chelorsportal.eu/" TargetMode="External"/><Relationship Id="rId2" Type="http://schemas.openxmlformats.org/officeDocument/2006/relationships/hyperlink" Target="https://www.studyinholland.nl/study-options/find-study-programmes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www.studyportals.com/student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A5C85-602F-4A68-8429-392948CF3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959" y="1050925"/>
            <a:ext cx="3036571" cy="2781300"/>
          </a:xfrm>
          <a:prstGeom prst="ellipse">
            <a:avLst/>
          </a:prstGeom>
          <a:solidFill>
            <a:schemeClr val="tx1"/>
          </a:solidFill>
          <a:ln w="174625" cmpd="thinThick"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hu-HU" sz="3600" b="1">
                <a:solidFill>
                  <a:schemeClr val="bg1"/>
                </a:solidFill>
              </a:rPr>
              <a:t>Miért épp Hollandia?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4BAAF08-E72E-45A0-A5A4-6071B8F2F551}"/>
              </a:ext>
            </a:extLst>
          </p:cNvPr>
          <p:cNvSpPr/>
          <p:nvPr/>
        </p:nvSpPr>
        <p:spPr>
          <a:xfrm>
            <a:off x="695959" y="4636634"/>
            <a:ext cx="3510898" cy="4648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Clr>
                <a:schemeClr val="accent2"/>
              </a:buClr>
            </a:pPr>
            <a:r>
              <a:rPr lang="nl-NL" b="1" dirty="0">
                <a:solidFill>
                  <a:schemeClr val="accent1"/>
                </a:solidFill>
                <a:hlinkClick r:id="rId2"/>
              </a:rPr>
              <a:t>STUDY IN HOLLAND – 100 </a:t>
            </a:r>
            <a:r>
              <a:rPr lang="nl-NL" b="1" dirty="0" err="1">
                <a:solidFill>
                  <a:schemeClr val="accent1"/>
                </a:solidFill>
                <a:hlinkClick r:id="rId2"/>
              </a:rPr>
              <a:t>seconds</a:t>
            </a:r>
            <a:r>
              <a:rPr lang="nl-NL" b="1" dirty="0">
                <a:solidFill>
                  <a:schemeClr val="accent1"/>
                </a:solidFill>
                <a:hlinkClick r:id="rId2"/>
              </a:rPr>
              <a:t> </a:t>
            </a:r>
            <a:endParaRPr lang="nl-NL" b="1" dirty="0">
              <a:solidFill>
                <a:schemeClr val="accent1"/>
              </a:solidFill>
            </a:endParaRPr>
          </a:p>
        </p:txBody>
      </p:sp>
      <p:pic>
        <p:nvPicPr>
          <p:cNvPr id="16" name="Picture 2" descr="https://www.nuffic.nl/en/files/images/branding-study-in-holland/overview-of-infografics.jpg">
            <a:extLst>
              <a:ext uri="{FF2B5EF4-FFF2-40B4-BE49-F238E27FC236}">
                <a16:creationId xmlns:a16="http://schemas.microsoft.com/office/drawing/2014/main" id="{EA34C241-86B6-4BFE-A776-7C1FB35324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18410" y="25769"/>
            <a:ext cx="6624735" cy="6624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5291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0F9C2B3B-32A7-48F6-A28C-17F920F5F51C}"/>
              </a:ext>
            </a:extLst>
          </p:cNvPr>
          <p:cNvSpPr txBox="1">
            <a:spLocks/>
          </p:cNvSpPr>
          <p:nvPr/>
        </p:nvSpPr>
        <p:spPr>
          <a:xfrm>
            <a:off x="865002" y="217131"/>
            <a:ext cx="2287534" cy="2165139"/>
          </a:xfrm>
          <a:prstGeom prst="ellipse">
            <a:avLst/>
          </a:prstGeom>
          <a:solidFill>
            <a:srgbClr val="C00000"/>
          </a:solidFill>
          <a:ln w="174625" cmpd="thinThick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sz="2800" b="1" dirty="0">
                <a:solidFill>
                  <a:schemeClr val="bg1"/>
                </a:solidFill>
              </a:rPr>
              <a:t>14 </a:t>
            </a:r>
          </a:p>
          <a:p>
            <a:pPr algn="ctr"/>
            <a:r>
              <a:rPr lang="hu-HU" sz="2000" b="1" dirty="0">
                <a:solidFill>
                  <a:schemeClr val="bg1"/>
                </a:solidFill>
              </a:rPr>
              <a:t>Kutató egyetem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4828721-5E3C-44AC-A5C8-479D7320C698}"/>
              </a:ext>
            </a:extLst>
          </p:cNvPr>
          <p:cNvSpPr txBox="1">
            <a:spLocks/>
          </p:cNvSpPr>
          <p:nvPr/>
        </p:nvSpPr>
        <p:spPr>
          <a:xfrm>
            <a:off x="8561178" y="283806"/>
            <a:ext cx="2287535" cy="2098464"/>
          </a:xfrm>
          <a:prstGeom prst="ellipse">
            <a:avLst/>
          </a:prstGeom>
          <a:solidFill>
            <a:srgbClr val="00B050"/>
          </a:solidFill>
          <a:ln w="174625" cmpd="thinThick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sz="2800" dirty="0">
                <a:solidFill>
                  <a:schemeClr val="bg1"/>
                </a:solidFill>
              </a:rPr>
              <a:t>41 </a:t>
            </a:r>
          </a:p>
          <a:p>
            <a:pPr algn="ctr"/>
            <a:r>
              <a:rPr lang="hu-HU" sz="2400" b="1" dirty="0">
                <a:solidFill>
                  <a:schemeClr val="bg1"/>
                </a:solidFill>
              </a:rPr>
              <a:t>Alkalmazott tudományok  egyeteme</a:t>
            </a:r>
            <a:endParaRPr lang="en-US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061A9D0-58A8-4747-946C-11FE6877BE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5615086"/>
              </p:ext>
            </p:extLst>
          </p:nvPr>
        </p:nvGraphicFramePr>
        <p:xfrm>
          <a:off x="206227" y="2560070"/>
          <a:ext cx="11487150" cy="42979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45724">
                  <a:extLst>
                    <a:ext uri="{9D8B030D-6E8A-4147-A177-3AD203B41FA5}">
                      <a16:colId xmlns:a16="http://schemas.microsoft.com/office/drawing/2014/main" val="673472553"/>
                    </a:ext>
                  </a:extLst>
                </a:gridCol>
                <a:gridCol w="3970713">
                  <a:extLst>
                    <a:ext uri="{9D8B030D-6E8A-4147-A177-3AD203B41FA5}">
                      <a16:colId xmlns:a16="http://schemas.microsoft.com/office/drawing/2014/main" val="657068346"/>
                    </a:ext>
                  </a:extLst>
                </a:gridCol>
                <a:gridCol w="3970713">
                  <a:extLst>
                    <a:ext uri="{9D8B030D-6E8A-4147-A177-3AD203B41FA5}">
                      <a16:colId xmlns:a16="http://schemas.microsoft.com/office/drawing/2014/main" val="2129922284"/>
                    </a:ext>
                  </a:extLst>
                </a:gridCol>
              </a:tblGrid>
              <a:tr h="487930">
                <a:tc>
                  <a:txBody>
                    <a:bodyPr/>
                    <a:lstStyle/>
                    <a:p>
                      <a:pPr algn="ctr"/>
                      <a:r>
                        <a:rPr lang="hu-HU" sz="2000" dirty="0"/>
                        <a:t>WO diploma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/>
                        <a:t>HBO diploma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71922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2000" dirty="0"/>
                        <a:t>3 éves Bachelor program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/>
                        <a:t>3 – 4 éves Bachelor program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04558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2000" dirty="0"/>
                        <a:t>Analitikus, elméleti megközelítés, egy meghatározott tudomány terület különböző irányait vizsgálja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/>
                        <a:t>Gyakorlati megközelítés, konkrét szakmára készít fel</a:t>
                      </a:r>
                      <a:endParaRPr lang="nl-NL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778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2000" dirty="0"/>
                        <a:t> MIÉRT? 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/>
                        <a:t>HOGYAN? 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74450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/>
                        <a:t>Komoly önálló tanulást feltételez</a:t>
                      </a:r>
                      <a:endParaRPr lang="en-US" sz="2000" dirty="0"/>
                    </a:p>
                    <a:p>
                      <a:pPr algn="ctr"/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/>
                        <a:t>Sok,  kiscsoportos gyakorlati óra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3069631"/>
                  </a:ext>
                </a:extLst>
              </a:tr>
              <a:tr h="243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/>
                        <a:t>Kevés kontakt-óra</a:t>
                      </a:r>
                      <a:endParaRPr lang="nl-NL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/>
                        <a:t>‚Teljes munkaidős’ elfoglaltság</a:t>
                      </a:r>
                      <a:endParaRPr lang="nl-NL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9083293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1F3FB95F-5EEF-4538-A2F9-D88A68A46BD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90950" y="3429000"/>
            <a:ext cx="3990975" cy="3101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459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BE597-2C21-4FA5-BBFB-51F790CF6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917" y="470966"/>
            <a:ext cx="2752354" cy="2709275"/>
          </a:xfrm>
          <a:prstGeom prst="ellipse">
            <a:avLst/>
          </a:prstGeom>
          <a:solidFill>
            <a:srgbClr val="FCE404"/>
          </a:solidFill>
          <a:ln w="174625" cmpd="thinThick"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hu-HU" sz="2800" dirty="0">
                <a:solidFill>
                  <a:schemeClr val="bg1"/>
                </a:solidFill>
              </a:rPr>
              <a:t>Jelentkezés menete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10" name="Picture Placeholder 2">
            <a:extLst>
              <a:ext uri="{FF2B5EF4-FFF2-40B4-BE49-F238E27FC236}">
                <a16:creationId xmlns:a16="http://schemas.microsoft.com/office/drawing/2014/main" id="{841E207A-7F15-4691-91CE-A9EA19962341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051005" y="139993"/>
            <a:ext cx="6286173" cy="340748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2D0ADA5-0936-4BE8-9D13-389C5634DE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659" y="3547478"/>
            <a:ext cx="6945392" cy="283955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7554A30-8849-404C-A245-241F8747BCA7}"/>
              </a:ext>
            </a:extLst>
          </p:cNvPr>
          <p:cNvSpPr txBox="1"/>
          <p:nvPr/>
        </p:nvSpPr>
        <p:spPr>
          <a:xfrm>
            <a:off x="8151998" y="4296186"/>
            <a:ext cx="32748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/>
              <a:t>max. 4 program</a:t>
            </a:r>
          </a:p>
          <a:p>
            <a:r>
              <a:rPr lang="hu-HU" sz="2000" dirty="0"/>
              <a:t>max. 2 Numerus fixus</a:t>
            </a:r>
          </a:p>
          <a:p>
            <a:r>
              <a:rPr lang="hu-HU" sz="2000" dirty="0"/>
              <a:t>max. 1 orvosi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53657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73EE549B-D0B4-42CA-BD96-B098DFD9EFD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78680221"/>
              </p:ext>
            </p:extLst>
          </p:nvPr>
        </p:nvGraphicFramePr>
        <p:xfrm>
          <a:off x="890532" y="-2481886"/>
          <a:ext cx="10135431" cy="70219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FB0AB91-A467-43CF-A354-AEECABA64B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679898"/>
              </p:ext>
            </p:extLst>
          </p:nvPr>
        </p:nvGraphicFramePr>
        <p:xfrm>
          <a:off x="890532" y="2005535"/>
          <a:ext cx="10023790" cy="46504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4758">
                  <a:extLst>
                    <a:ext uri="{9D8B030D-6E8A-4147-A177-3AD203B41FA5}">
                      <a16:colId xmlns:a16="http://schemas.microsoft.com/office/drawing/2014/main" val="3135322357"/>
                    </a:ext>
                  </a:extLst>
                </a:gridCol>
                <a:gridCol w="2004758">
                  <a:extLst>
                    <a:ext uri="{9D8B030D-6E8A-4147-A177-3AD203B41FA5}">
                      <a16:colId xmlns:a16="http://schemas.microsoft.com/office/drawing/2014/main" val="3417787469"/>
                    </a:ext>
                  </a:extLst>
                </a:gridCol>
                <a:gridCol w="2004758">
                  <a:extLst>
                    <a:ext uri="{9D8B030D-6E8A-4147-A177-3AD203B41FA5}">
                      <a16:colId xmlns:a16="http://schemas.microsoft.com/office/drawing/2014/main" val="851311120"/>
                    </a:ext>
                  </a:extLst>
                </a:gridCol>
                <a:gridCol w="2004758">
                  <a:extLst>
                    <a:ext uri="{9D8B030D-6E8A-4147-A177-3AD203B41FA5}">
                      <a16:colId xmlns:a16="http://schemas.microsoft.com/office/drawing/2014/main" val="2100715363"/>
                    </a:ext>
                  </a:extLst>
                </a:gridCol>
                <a:gridCol w="2004758">
                  <a:extLst>
                    <a:ext uri="{9D8B030D-6E8A-4147-A177-3AD203B41FA5}">
                      <a16:colId xmlns:a16="http://schemas.microsoft.com/office/drawing/2014/main" val="2326670320"/>
                    </a:ext>
                  </a:extLst>
                </a:gridCol>
              </a:tblGrid>
              <a:tr h="4650445">
                <a:tc>
                  <a:txBody>
                    <a:bodyPr/>
                    <a:lstStyle/>
                    <a:p>
                      <a:r>
                        <a:rPr lang="hu-HU" dirty="0"/>
                        <a:t>Numerus Fixus: legkorábban (pl. Előző év okt)</a:t>
                      </a:r>
                    </a:p>
                    <a:p>
                      <a:r>
                        <a:rPr lang="hu-HU" dirty="0"/>
                        <a:t>Általában jan-márc</a:t>
                      </a:r>
                    </a:p>
                    <a:p>
                      <a:r>
                        <a:rPr lang="hu-HU" dirty="0"/>
                        <a:t>Egyébként  május 1. </a:t>
                      </a:r>
                    </a:p>
                    <a:p>
                      <a:endParaRPr lang="hu-HU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dirty="0"/>
                        <a:t>CV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dirty="0"/>
                        <a:t>Útlevél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dirty="0"/>
                        <a:t>Bizonyítvány-igazolások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dirty="0"/>
                        <a:t>Nyelvvizsga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dirty="0"/>
                        <a:t>Speciális kérések egyetemenként</a:t>
                      </a:r>
                    </a:p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Egyetem, szak specifikus</a:t>
                      </a:r>
                    </a:p>
                    <a:p>
                      <a:r>
                        <a:rPr lang="hu-HU" dirty="0"/>
                        <a:t>Esetenként  felvételi vizsga, legtöbbször a bejósolt  jegyek, motivációs levél, egyéb eredmények, tevékenységek alapján-&gt; ranking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/>
                        <a:t>Általában 6-8 héttel a jelentkezés után sikeres szelekció után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Érettségi vizsga az előírt szinten , előírt tantárgyakból</a:t>
                      </a:r>
                    </a:p>
                    <a:p>
                      <a:r>
                        <a:rPr lang="hu-HU" dirty="0"/>
                        <a:t>Nyelvvizsga</a:t>
                      </a:r>
                    </a:p>
                    <a:p>
                      <a:r>
                        <a:rPr lang="hu-HU" dirty="0"/>
                        <a:t>Különbözeti vizsgák esetenként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/>
                        <a:t>15 nap az elfogadásra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99922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7389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FF4C-0E32-4E0C-B57E-D82EBF342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5020" y="336050"/>
            <a:ext cx="2752354" cy="2709275"/>
          </a:xfrm>
          <a:prstGeom prst="ellipse">
            <a:avLst/>
          </a:prstGeom>
          <a:solidFill>
            <a:schemeClr val="tx1"/>
          </a:solidFill>
          <a:ln w="174625" cmpd="thinThick"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hu-HU" sz="2800">
                <a:solidFill>
                  <a:schemeClr val="bg1"/>
                </a:solidFill>
              </a:rPr>
              <a:t>Díjak, költségek</a:t>
            </a:r>
            <a:endParaRPr lang="en-US" sz="280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B573207-9898-4D88-9AD5-4B3AEC72D004}"/>
              </a:ext>
            </a:extLst>
          </p:cNvPr>
          <p:cNvSpPr txBox="1"/>
          <p:nvPr/>
        </p:nvSpPr>
        <p:spPr>
          <a:xfrm>
            <a:off x="3646553" y="316184"/>
            <a:ext cx="650712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u="sng" dirty="0"/>
              <a:t>Tandíj: </a:t>
            </a:r>
            <a:r>
              <a:rPr lang="en-US" sz="2400" dirty="0"/>
              <a:t>€2,087 </a:t>
            </a:r>
            <a:r>
              <a:rPr lang="hu-HU" sz="2400" dirty="0"/>
              <a:t> (</a:t>
            </a:r>
            <a:r>
              <a:rPr lang="en-US" sz="2400" dirty="0"/>
              <a:t>2019-2020.</a:t>
            </a:r>
            <a:r>
              <a:rPr lang="hu-HU" sz="2400" dirty="0"/>
              <a:t> tanév), Eu diákoknak az első évben 50% -os kedvezmény</a:t>
            </a:r>
          </a:p>
          <a:p>
            <a:endParaRPr lang="hu-HU" sz="2400" dirty="0"/>
          </a:p>
          <a:p>
            <a:r>
              <a:rPr lang="hu-HU" sz="2400" b="1" u="sng" dirty="0"/>
              <a:t>Megélhetési költségek: </a:t>
            </a:r>
            <a:r>
              <a:rPr lang="hu-HU" sz="2400" dirty="0"/>
              <a:t>€800-1200  várostól, lakhatási lehetőségektől függően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89E56E-01B3-4B24-BE14-93084B820007}"/>
              </a:ext>
            </a:extLst>
          </p:cNvPr>
          <p:cNvSpPr txBox="1"/>
          <p:nvPr/>
        </p:nvSpPr>
        <p:spPr>
          <a:xfrm>
            <a:off x="8199766" y="4740256"/>
            <a:ext cx="650712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Kedvező diákhitel-lehetőség: </a:t>
            </a:r>
          </a:p>
          <a:p>
            <a:r>
              <a:rPr lang="en-US" sz="2400" dirty="0">
                <a:hlinkClick r:id="rId2"/>
              </a:rPr>
              <a:t>www.duo.nl</a:t>
            </a:r>
            <a:endParaRPr lang="en-US" sz="2400" dirty="0"/>
          </a:p>
          <a:p>
            <a:endParaRPr lang="hu-HU" sz="2400" dirty="0"/>
          </a:p>
          <a:p>
            <a:endParaRPr lang="hu-HU" sz="2400" dirty="0"/>
          </a:p>
          <a:p>
            <a:endParaRPr lang="en-US" sz="2400" dirty="0"/>
          </a:p>
        </p:txBody>
      </p:sp>
      <p:pic>
        <p:nvPicPr>
          <p:cNvPr id="6" name="Content Placeholder 3">
            <a:extLst>
              <a:ext uri="{FF2B5EF4-FFF2-40B4-BE49-F238E27FC236}">
                <a16:creationId xmlns:a16="http://schemas.microsoft.com/office/drawing/2014/main" id="{68251837-93E2-47F2-8F74-0A5FD23FA8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5020" y="3062969"/>
            <a:ext cx="3582323" cy="361627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EFDFD29-A053-4D82-B318-373514F40D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78263" y="3062969"/>
            <a:ext cx="3780583" cy="3478847"/>
          </a:xfrm>
          <a:prstGeom prst="rect">
            <a:avLst/>
          </a:prstGeom>
        </p:spPr>
      </p:pic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75B35FA-946A-41F4-B8F7-F1112400946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871006" y="2117744"/>
            <a:ext cx="3765974" cy="1931907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100622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CA85D-3E25-4570-A764-2B1C0F6BF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Hasznos linkek: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3A6A8D2-6C41-49BB-B3CE-F214A290F846}"/>
              </a:ext>
            </a:extLst>
          </p:cNvPr>
          <p:cNvSpPr/>
          <p:nvPr/>
        </p:nvSpPr>
        <p:spPr>
          <a:xfrm>
            <a:off x="1967024" y="1897811"/>
            <a:ext cx="8420986" cy="3062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endParaRPr lang="en-US" sz="2400" dirty="0"/>
          </a:p>
          <a:p>
            <a:pPr>
              <a:spcAft>
                <a:spcPts val="600"/>
              </a:spcAft>
              <a:buClr>
                <a:schemeClr val="accent2"/>
              </a:buClr>
              <a:buFont typeface="Wingdings" charset="2"/>
              <a:buChar char="§"/>
            </a:pPr>
            <a:r>
              <a:rPr lang="en-US" sz="2400" dirty="0">
                <a:hlinkClick r:id="rId2"/>
              </a:rPr>
              <a:t>https://www.studyinholland.nl/study-options/find-study-programmes</a:t>
            </a:r>
            <a:endParaRPr lang="en-US" sz="2400" dirty="0"/>
          </a:p>
          <a:p>
            <a:pPr>
              <a:spcAft>
                <a:spcPts val="600"/>
              </a:spcAft>
              <a:buClr>
                <a:schemeClr val="accent2"/>
              </a:buClr>
            </a:pPr>
            <a:endParaRPr lang="en-US" sz="2400" dirty="0"/>
          </a:p>
          <a:p>
            <a:pPr>
              <a:spcAft>
                <a:spcPts val="600"/>
              </a:spcAft>
              <a:buClr>
                <a:schemeClr val="accent2"/>
              </a:buClr>
              <a:buFont typeface="Wingdings" charset="2"/>
              <a:buChar char="§"/>
            </a:pPr>
            <a:r>
              <a:rPr lang="en-US" sz="2400" dirty="0">
                <a:hlinkClick r:id="rId3"/>
              </a:rPr>
              <a:t>http://www.bachelorsportal.eu/</a:t>
            </a:r>
            <a:endParaRPr lang="en-US" sz="2400" dirty="0"/>
          </a:p>
          <a:p>
            <a:pPr>
              <a:spcAft>
                <a:spcPts val="600"/>
              </a:spcAft>
              <a:buClr>
                <a:schemeClr val="accent2"/>
              </a:buClr>
            </a:pPr>
            <a:endParaRPr lang="en-US" sz="2400" dirty="0"/>
          </a:p>
          <a:p>
            <a:pPr>
              <a:spcAft>
                <a:spcPts val="600"/>
              </a:spcAft>
              <a:buClr>
                <a:schemeClr val="accent2"/>
              </a:buClr>
              <a:buFont typeface="Wingdings" charset="2"/>
              <a:buChar char="§"/>
            </a:pPr>
            <a:r>
              <a:rPr lang="en-US" sz="2400" dirty="0">
                <a:hlinkClick r:id="rId4"/>
              </a:rPr>
              <a:t>https://www.studyportals.com/students/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43265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217</Words>
  <Application>Microsoft Office PowerPoint</Application>
  <PresentationFormat>Szélesvásznú</PresentationFormat>
  <Paragraphs>57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Miért épp Hollandia?</vt:lpstr>
      <vt:lpstr>PowerPoint-bemutató</vt:lpstr>
      <vt:lpstr>Jelentkezés menete</vt:lpstr>
      <vt:lpstr>PowerPoint-bemutató</vt:lpstr>
      <vt:lpstr>Díjak, költségek</vt:lpstr>
      <vt:lpstr>Hasznos linkek: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Felsőoktatás Hollandiában</dc:title>
  <dc:creator>Eniko Szalai</dc:creator>
  <cp:lastModifiedBy>Baranyai István</cp:lastModifiedBy>
  <cp:revision>4</cp:revision>
  <dcterms:created xsi:type="dcterms:W3CDTF">2019-09-05T21:06:05Z</dcterms:created>
  <dcterms:modified xsi:type="dcterms:W3CDTF">2019-09-13T18:19:40Z</dcterms:modified>
</cp:coreProperties>
</file>