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72" r:id="rId3"/>
    <p:sldId id="273" r:id="rId4"/>
    <p:sldId id="256" r:id="rId5"/>
    <p:sldId id="257" r:id="rId6"/>
    <p:sldId id="258" r:id="rId7"/>
    <p:sldId id="260" r:id="rId8"/>
    <p:sldId id="259" r:id="rId9"/>
    <p:sldId id="274" r:id="rId10"/>
    <p:sldId id="261" r:id="rId11"/>
    <p:sldId id="262" r:id="rId12"/>
    <p:sldId id="263" r:id="rId13"/>
    <p:sldId id="264" r:id="rId14"/>
    <p:sldId id="265" r:id="rId15"/>
    <p:sldId id="266" r:id="rId16"/>
    <p:sldId id="268" r:id="rId17"/>
    <p:sldId id="269" r:id="rId18"/>
    <p:sldId id="270" r:id="rId19"/>
    <p:sldId id="271" r:id="rId20"/>
    <p:sldId id="276" r:id="rId21"/>
    <p:sldId id="277" r:id="rId22"/>
    <p:sldId id="278" r:id="rId23"/>
    <p:sldId id="275" r:id="rId24"/>
    <p:sldId id="282" r:id="rId25"/>
    <p:sldId id="283" r:id="rId26"/>
    <p:sldId id="279" r:id="rId27"/>
    <p:sldId id="281" r:id="rId28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éma alapján készült stílus 1 – 3. jelölőszín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Téma alapján készült stílus 1 – 5. jelölőszín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84E427A-3D55-4303-BF80-6455036E1DE7}" styleName="Téma alapján készült stílus 1 – 2. jelölőszín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6" autoAdjust="0"/>
    <p:restoredTop sz="94660"/>
  </p:normalViewPr>
  <p:slideViewPr>
    <p:cSldViewPr>
      <p:cViewPr varScale="1">
        <p:scale>
          <a:sx n="106" d="100"/>
          <a:sy n="106" d="100"/>
        </p:scale>
        <p:origin x="151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unkaf&#252;zet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unkaf&#252;zet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unkaf&#252;zet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unkaf&#252;zet1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Munkaf&#252;zet1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Munkaf&#252;zet1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Munkaf&#252;zet1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Munkaf&#252;zet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Pt>
            <c:idx val="1"/>
            <c:bubble3D val="0"/>
            <c:spPr>
              <a:solidFill>
                <a:schemeClr val="accent1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1316-4B73-B162-7930B87C2DF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/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Munka1!$A$2:$A$5</c:f>
              <c:strCache>
                <c:ptCount val="4"/>
                <c:pt idx="0">
                  <c:v>osztályzatok</c:v>
                </c:pt>
                <c:pt idx="1">
                  <c:v>érettségi</c:v>
                </c:pt>
                <c:pt idx="2">
                  <c:v>vizsga</c:v>
                </c:pt>
                <c:pt idx="3">
                  <c:v>többletpontok</c:v>
                </c:pt>
              </c:strCache>
            </c:strRef>
          </c:cat>
          <c:val>
            <c:numRef>
              <c:f>Munka1!$B$2:$B$5</c:f>
              <c:numCache>
                <c:formatCode>General</c:formatCode>
                <c:ptCount val="4"/>
                <c:pt idx="0">
                  <c:v>100</c:v>
                </c:pt>
                <c:pt idx="1">
                  <c:v>100</c:v>
                </c:pt>
                <c:pt idx="2">
                  <c:v>200</c:v>
                </c:pt>
                <c:pt idx="3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316-4B73-B162-7930B87C2DF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5005262573164391"/>
          <c:y val="0.53457949116764802"/>
          <c:w val="0.34809085540203133"/>
          <c:h val="0.40843966055053715"/>
        </c:manualLayout>
      </c:layout>
      <c:overlay val="0"/>
      <c:txPr>
        <a:bodyPr/>
        <a:lstStyle/>
        <a:p>
          <a:pPr rtl="0">
            <a:defRPr sz="2400"/>
          </a:pPr>
          <a:endParaRPr lang="hu-H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1-AAE3-4777-8C54-D540CB98CE42}"/>
              </c:ext>
            </c:extLst>
          </c:dPt>
          <c:dPt>
            <c:idx val="1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3-AAE3-4777-8C54-D540CB98CE42}"/>
              </c:ext>
            </c:extLst>
          </c:dPt>
          <c:dPt>
            <c:idx val="3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5-AAE3-4777-8C54-D540CB98CE42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AE3-4777-8C54-D540CB98CE42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AE3-4777-8C54-D540CB98CE42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AE3-4777-8C54-D540CB98CE4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/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Munka1!$A$2:$A$5</c:f>
              <c:strCache>
                <c:ptCount val="4"/>
                <c:pt idx="0">
                  <c:v>osztályzatok</c:v>
                </c:pt>
                <c:pt idx="1">
                  <c:v>érettségi</c:v>
                </c:pt>
                <c:pt idx="2">
                  <c:v>vizsga</c:v>
                </c:pt>
                <c:pt idx="3">
                  <c:v>pluszpont</c:v>
                </c:pt>
              </c:strCache>
            </c:strRef>
          </c:cat>
          <c:val>
            <c:numRef>
              <c:f>Munka1!$B$2:$B$5</c:f>
              <c:numCache>
                <c:formatCode>General</c:formatCode>
                <c:ptCount val="4"/>
                <c:pt idx="0">
                  <c:v>100</c:v>
                </c:pt>
                <c:pt idx="1">
                  <c:v>100</c:v>
                </c:pt>
                <c:pt idx="2">
                  <c:v>200</c:v>
                </c:pt>
                <c:pt idx="3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AE3-4777-8C54-D540CB98CE4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0"/>
        <c:delete val="1"/>
      </c:legendEntry>
      <c:legendEntry>
        <c:idx val="1"/>
        <c:delete val="1"/>
      </c:legendEntry>
      <c:legendEntry>
        <c:idx val="3"/>
        <c:delete val="1"/>
      </c:legendEntry>
      <c:overlay val="0"/>
      <c:txPr>
        <a:bodyPr/>
        <a:lstStyle/>
        <a:p>
          <a:pPr rtl="0">
            <a:defRPr sz="2400"/>
          </a:pPr>
          <a:endParaRPr lang="hu-H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Pt>
            <c:idx val="1"/>
            <c:bubble3D val="0"/>
            <c:spPr>
              <a:solidFill>
                <a:schemeClr val="accent1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F06B-48EA-A8EC-054930CC216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/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Munka1!$A$2:$A$5</c:f>
              <c:strCache>
                <c:ptCount val="4"/>
                <c:pt idx="0">
                  <c:v>osztályzatok</c:v>
                </c:pt>
                <c:pt idx="1">
                  <c:v>érettségi</c:v>
                </c:pt>
                <c:pt idx="2">
                  <c:v>vizsga</c:v>
                </c:pt>
                <c:pt idx="3">
                  <c:v>többletpontok</c:v>
                </c:pt>
              </c:strCache>
            </c:strRef>
          </c:cat>
          <c:val>
            <c:numRef>
              <c:f>Munka1!$B$2:$B$5</c:f>
              <c:numCache>
                <c:formatCode>General</c:formatCode>
                <c:ptCount val="4"/>
                <c:pt idx="0">
                  <c:v>100</c:v>
                </c:pt>
                <c:pt idx="1">
                  <c:v>100</c:v>
                </c:pt>
                <c:pt idx="2">
                  <c:v>200</c:v>
                </c:pt>
                <c:pt idx="3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06B-48EA-A8EC-054930CC2160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5005262573164391"/>
          <c:y val="0.53457949116764802"/>
          <c:w val="0.34809085540203133"/>
          <c:h val="0.40843966055053715"/>
        </c:manualLayout>
      </c:layout>
      <c:overlay val="0"/>
      <c:txPr>
        <a:bodyPr/>
        <a:lstStyle/>
        <a:p>
          <a:pPr rtl="0">
            <a:defRPr sz="2400"/>
          </a:pPr>
          <a:endParaRPr lang="hu-H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2073161461591987E-2"/>
          <c:y val="5.9694222009520306E-2"/>
          <c:w val="0.64151059239031916"/>
          <c:h val="0.93759240426277424"/>
        </c:manualLayout>
      </c:layout>
      <c:pieChart>
        <c:varyColors val="1"/>
        <c:ser>
          <c:idx val="0"/>
          <c:order val="0"/>
          <c:dPt>
            <c:idx val="1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1-3CCB-478D-95A4-936044F3112C}"/>
              </c:ext>
            </c:extLst>
          </c:dPt>
          <c:dPt>
            <c:idx val="2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3-3CCB-478D-95A4-936044F3112C}"/>
              </c:ext>
            </c:extLst>
          </c:dPt>
          <c:dPt>
            <c:idx val="3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5-3CCB-478D-95A4-936044F3112C}"/>
              </c:ext>
            </c:extLst>
          </c:dPt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CCB-478D-95A4-936044F3112C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CCB-478D-95A4-936044F3112C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CCB-478D-95A4-936044F3112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/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Munka1!$A$2:$A$5</c:f>
              <c:strCache>
                <c:ptCount val="4"/>
                <c:pt idx="0">
                  <c:v>osztályzatok</c:v>
                </c:pt>
                <c:pt idx="1">
                  <c:v>érettségi</c:v>
                </c:pt>
                <c:pt idx="2">
                  <c:v>vizsga</c:v>
                </c:pt>
                <c:pt idx="3">
                  <c:v>többletpontok</c:v>
                </c:pt>
              </c:strCache>
            </c:strRef>
          </c:cat>
          <c:val>
            <c:numRef>
              <c:f>Munka1!$B$2:$B$5</c:f>
              <c:numCache>
                <c:formatCode>General</c:formatCode>
                <c:ptCount val="4"/>
                <c:pt idx="0">
                  <c:v>100</c:v>
                </c:pt>
                <c:pt idx="1">
                  <c:v>100</c:v>
                </c:pt>
                <c:pt idx="2">
                  <c:v>200</c:v>
                </c:pt>
                <c:pt idx="3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CCB-478D-95A4-936044F3112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Pt>
            <c:idx val="1"/>
            <c:bubble3D val="0"/>
            <c:spPr>
              <a:solidFill>
                <a:schemeClr val="accent1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2717-499B-AB52-AC63E469947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/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Munka1!$A$2:$A$5</c:f>
              <c:strCache>
                <c:ptCount val="4"/>
                <c:pt idx="0">
                  <c:v>osztályzatok</c:v>
                </c:pt>
                <c:pt idx="1">
                  <c:v>érettségi</c:v>
                </c:pt>
                <c:pt idx="2">
                  <c:v>vizsga</c:v>
                </c:pt>
                <c:pt idx="3">
                  <c:v>többletpontok</c:v>
                </c:pt>
              </c:strCache>
            </c:strRef>
          </c:cat>
          <c:val>
            <c:numRef>
              <c:f>Munka1!$B$2:$B$5</c:f>
              <c:numCache>
                <c:formatCode>General</c:formatCode>
                <c:ptCount val="4"/>
                <c:pt idx="0">
                  <c:v>100</c:v>
                </c:pt>
                <c:pt idx="1">
                  <c:v>100</c:v>
                </c:pt>
                <c:pt idx="2">
                  <c:v>200</c:v>
                </c:pt>
                <c:pt idx="3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717-499B-AB52-AC63E469947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5005262573164391"/>
          <c:y val="0.53457949116764802"/>
          <c:w val="0.34809085540203133"/>
          <c:h val="0.40843966055053715"/>
        </c:manualLayout>
      </c:layout>
      <c:overlay val="0"/>
      <c:txPr>
        <a:bodyPr/>
        <a:lstStyle/>
        <a:p>
          <a:pPr rtl="0">
            <a:defRPr sz="2400"/>
          </a:pPr>
          <a:endParaRPr lang="hu-H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2494868991164724E-2"/>
          <c:y val="2.9847111004760153E-2"/>
          <c:w val="0.64336711125664403"/>
          <c:h val="0.94030577799047965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1-8A19-4123-92DB-2E21F28FDA0D}"/>
              </c:ext>
            </c:extLst>
          </c:dPt>
          <c:dPt>
            <c:idx val="1"/>
            <c:bubble3D val="0"/>
            <c:spPr>
              <a:solidFill>
                <a:schemeClr val="accent1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8A19-4123-92DB-2E21F28FDA0D}"/>
              </c:ext>
            </c:extLst>
          </c:dPt>
          <c:dPt>
            <c:idx val="2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5-8A19-4123-92DB-2E21F28FDA0D}"/>
              </c:ext>
            </c:extLst>
          </c:dPt>
          <c:dPt>
            <c:idx val="3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7-8A19-4123-92DB-2E21F28FDA0D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A19-4123-92DB-2E21F28FDA0D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A19-4123-92DB-2E21F28FDA0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A19-4123-92DB-2E21F28FDA0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/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Munka1!$A$2:$A$5</c:f>
              <c:strCache>
                <c:ptCount val="4"/>
                <c:pt idx="0">
                  <c:v>osztályzatok</c:v>
                </c:pt>
                <c:pt idx="1">
                  <c:v>érettségi</c:v>
                </c:pt>
                <c:pt idx="2">
                  <c:v>vizsga</c:v>
                </c:pt>
                <c:pt idx="3">
                  <c:v>többletpontok</c:v>
                </c:pt>
              </c:strCache>
            </c:strRef>
          </c:cat>
          <c:val>
            <c:numRef>
              <c:f>Munka1!$B$2:$B$5</c:f>
              <c:numCache>
                <c:formatCode>General</c:formatCode>
                <c:ptCount val="4"/>
                <c:pt idx="0">
                  <c:v>100</c:v>
                </c:pt>
                <c:pt idx="1">
                  <c:v>100</c:v>
                </c:pt>
                <c:pt idx="2">
                  <c:v>200</c:v>
                </c:pt>
                <c:pt idx="3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A19-4123-92DB-2E21F28FDA0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Pt>
            <c:idx val="1"/>
            <c:bubble3D val="0"/>
            <c:spPr>
              <a:solidFill>
                <a:schemeClr val="accent1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6234-4689-9E86-73D03AC7379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/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Munka1!$A$2:$A$5</c:f>
              <c:strCache>
                <c:ptCount val="4"/>
                <c:pt idx="0">
                  <c:v>osztályzatok</c:v>
                </c:pt>
                <c:pt idx="1">
                  <c:v>érettségi</c:v>
                </c:pt>
                <c:pt idx="2">
                  <c:v>vizsga</c:v>
                </c:pt>
                <c:pt idx="3">
                  <c:v>többletpontok</c:v>
                </c:pt>
              </c:strCache>
            </c:strRef>
          </c:cat>
          <c:val>
            <c:numRef>
              <c:f>Munka1!$B$2:$B$5</c:f>
              <c:numCache>
                <c:formatCode>General</c:formatCode>
                <c:ptCount val="4"/>
                <c:pt idx="0">
                  <c:v>100</c:v>
                </c:pt>
                <c:pt idx="1">
                  <c:v>100</c:v>
                </c:pt>
                <c:pt idx="2">
                  <c:v>200</c:v>
                </c:pt>
                <c:pt idx="3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234-4689-9E86-73D03AC73794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5005262573164391"/>
          <c:y val="0.53457949116764802"/>
          <c:w val="0.34809085540203133"/>
          <c:h val="0.40843966055053715"/>
        </c:manualLayout>
      </c:layout>
      <c:overlay val="0"/>
      <c:txPr>
        <a:bodyPr/>
        <a:lstStyle/>
        <a:p>
          <a:pPr rtl="0">
            <a:defRPr sz="2400"/>
          </a:pPr>
          <a:endParaRPr lang="hu-H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4351387857489515E-2"/>
          <c:y val="2.9847111004760153E-2"/>
          <c:w val="0.64336711125664403"/>
          <c:h val="0.94030577799047965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1-5819-4346-849A-D4B7FCBAFCEA}"/>
              </c:ext>
            </c:extLst>
          </c:dPt>
          <c:dPt>
            <c:idx val="1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3-5819-4346-849A-D4B7FCBAFCEA}"/>
              </c:ext>
            </c:extLst>
          </c:dPt>
          <c:dPt>
            <c:idx val="2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5-5819-4346-849A-D4B7FCBAFCEA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819-4346-849A-D4B7FCBAFCEA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819-4346-849A-D4B7FCBAFCEA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819-4346-849A-D4B7FCBAFC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/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Munka1!$A$2:$A$5</c:f>
              <c:strCache>
                <c:ptCount val="4"/>
                <c:pt idx="0">
                  <c:v>osztályzatok</c:v>
                </c:pt>
                <c:pt idx="1">
                  <c:v>érettségi</c:v>
                </c:pt>
                <c:pt idx="2">
                  <c:v>vizsga</c:v>
                </c:pt>
                <c:pt idx="3">
                  <c:v>többletpontok</c:v>
                </c:pt>
              </c:strCache>
            </c:strRef>
          </c:cat>
          <c:val>
            <c:numRef>
              <c:f>Munka1!$B$2:$B$5</c:f>
              <c:numCache>
                <c:formatCode>General</c:formatCode>
                <c:ptCount val="4"/>
                <c:pt idx="0">
                  <c:v>100</c:v>
                </c:pt>
                <c:pt idx="1">
                  <c:v>100</c:v>
                </c:pt>
                <c:pt idx="2">
                  <c:v>200</c:v>
                </c:pt>
                <c:pt idx="3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819-4346-849A-D4B7FCBAFCE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62F57-E8D0-4B9C-95DE-FDF1E1EE1D48}" type="datetimeFigureOut">
              <a:rPr lang="hu-HU" smtClean="0"/>
              <a:t>2019.02.28.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3F41A-4F11-4F1E-B69A-3BC50BA93A3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27036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62F57-E8D0-4B9C-95DE-FDF1E1EE1D48}" type="datetimeFigureOut">
              <a:rPr lang="hu-HU" smtClean="0"/>
              <a:t>2019.02.28.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3F41A-4F11-4F1E-B69A-3BC50BA93A3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24500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62F57-E8D0-4B9C-95DE-FDF1E1EE1D48}" type="datetimeFigureOut">
              <a:rPr lang="hu-HU" smtClean="0"/>
              <a:t>2019.02.28.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3F41A-4F11-4F1E-B69A-3BC50BA93A3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38840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62F57-E8D0-4B9C-95DE-FDF1E1EE1D48}" type="datetimeFigureOut">
              <a:rPr lang="hu-HU" smtClean="0"/>
              <a:t>2019.02.28.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3F41A-4F11-4F1E-B69A-3BC50BA93A3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04259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62F57-E8D0-4B9C-95DE-FDF1E1EE1D48}" type="datetimeFigureOut">
              <a:rPr lang="hu-HU" smtClean="0"/>
              <a:t>2019.02.28.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3F41A-4F11-4F1E-B69A-3BC50BA93A3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5731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62F57-E8D0-4B9C-95DE-FDF1E1EE1D48}" type="datetimeFigureOut">
              <a:rPr lang="hu-HU" smtClean="0"/>
              <a:t>2019.02.28.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3F41A-4F11-4F1E-B69A-3BC50BA93A3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48019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62F57-E8D0-4B9C-95DE-FDF1E1EE1D48}" type="datetimeFigureOut">
              <a:rPr lang="hu-HU" smtClean="0"/>
              <a:t>2019.02.28.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3F41A-4F11-4F1E-B69A-3BC50BA93A3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9136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62F57-E8D0-4B9C-95DE-FDF1E1EE1D48}" type="datetimeFigureOut">
              <a:rPr lang="hu-HU" smtClean="0"/>
              <a:t>2019.02.28.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3F41A-4F11-4F1E-B69A-3BC50BA93A3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21920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62F57-E8D0-4B9C-95DE-FDF1E1EE1D48}" type="datetimeFigureOut">
              <a:rPr lang="hu-HU" smtClean="0"/>
              <a:t>2019.02.28.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3F41A-4F11-4F1E-B69A-3BC50BA93A3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68959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62F57-E8D0-4B9C-95DE-FDF1E1EE1D48}" type="datetimeFigureOut">
              <a:rPr lang="hu-HU" smtClean="0"/>
              <a:t>2019.02.28.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3F41A-4F11-4F1E-B69A-3BC50BA93A3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76624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62F57-E8D0-4B9C-95DE-FDF1E1EE1D48}" type="datetimeFigureOut">
              <a:rPr lang="hu-HU" smtClean="0"/>
              <a:t>2019.02.28.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3F41A-4F11-4F1E-B69A-3BC50BA93A3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93611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62F57-E8D0-4B9C-95DE-FDF1E1EE1D48}" type="datetimeFigureOut">
              <a:rPr lang="hu-HU" smtClean="0"/>
              <a:t>2019.02.28.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3F41A-4F11-4F1E-B69A-3BC50BA93A3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93306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elvi.hu/" TargetMode="External"/><Relationship Id="rId7" Type="http://schemas.openxmlformats.org/officeDocument/2006/relationships/hyperlink" Target="https://www.akg.hu/tovabbtanulasi-iranyok-2014/" TargetMode="External"/><Relationship Id="rId2" Type="http://schemas.openxmlformats.org/officeDocument/2006/relationships/hyperlink" Target="http://njt.hu/cgi_bin/njt_doc.cgi?docid=158003.351973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ketszintu.hu/publicstat.php" TargetMode="External"/><Relationship Id="rId5" Type="http://schemas.openxmlformats.org/officeDocument/2006/relationships/hyperlink" Target="https://www.akg.hu/erettsegi-informaciok/erettsegi_eredmenyek/" TargetMode="External"/><Relationship Id="rId4" Type="http://schemas.openxmlformats.org/officeDocument/2006/relationships/hyperlink" Target="https://www.felvi.hu/pub_bin/dload/FFT_2019A/tablazatok/FFT_2019A_2sz_tablazat.pdf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/>
              <a:t>Továbbtanulás, tantárgyválasztás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/>
              <a:t>AKG, 2019.</a:t>
            </a:r>
          </a:p>
        </p:txBody>
      </p:sp>
    </p:spTree>
    <p:extLst>
      <p:ext uri="{BB962C8B-B14F-4D97-AF65-F5344CB8AC3E}">
        <p14:creationId xmlns:p14="http://schemas.microsoft.com/office/powerpoint/2010/main" val="18547193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470025"/>
          </a:xfrm>
        </p:spPr>
        <p:txBody>
          <a:bodyPr/>
          <a:lstStyle/>
          <a:p>
            <a:r>
              <a:rPr lang="hu-HU"/>
              <a:t>500 pontos felvételi rendszer</a:t>
            </a:r>
          </a:p>
        </p:txBody>
      </p:sp>
      <p:graphicFrame>
        <p:nvGraphicFramePr>
          <p:cNvPr id="4" name="Diagram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143456"/>
              </p:ext>
            </p:extLst>
          </p:nvPr>
        </p:nvGraphicFramePr>
        <p:xfrm>
          <a:off x="1403648" y="1916832"/>
          <a:ext cx="6840760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zövegdoboz 4"/>
          <p:cNvSpPr txBox="1"/>
          <p:nvPr/>
        </p:nvSpPr>
        <p:spPr>
          <a:xfrm>
            <a:off x="5508103" y="2755589"/>
            <a:ext cx="21602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800" dirty="0"/>
              <a:t>tanulmányi pontszám</a:t>
            </a:r>
          </a:p>
        </p:txBody>
      </p:sp>
      <p:sp>
        <p:nvSpPr>
          <p:cNvPr id="7" name="Szövegdoboz 6"/>
          <p:cNvSpPr txBox="1"/>
          <p:nvPr/>
        </p:nvSpPr>
        <p:spPr>
          <a:xfrm>
            <a:off x="179512" y="5661248"/>
            <a:ext cx="21602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800"/>
              <a:t>érettségi pontok</a:t>
            </a: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640D6DF3-4F99-443C-8AF0-5249BA7384D6}"/>
              </a:ext>
            </a:extLst>
          </p:cNvPr>
          <p:cNvSpPr txBox="1"/>
          <p:nvPr/>
        </p:nvSpPr>
        <p:spPr>
          <a:xfrm>
            <a:off x="72244" y="1937420"/>
            <a:ext cx="237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800" dirty="0"/>
              <a:t>többletpontok</a:t>
            </a:r>
          </a:p>
        </p:txBody>
      </p:sp>
    </p:spTree>
    <p:extLst>
      <p:ext uri="{BB962C8B-B14F-4D97-AF65-F5344CB8AC3E}">
        <p14:creationId xmlns:p14="http://schemas.microsoft.com/office/powerpoint/2010/main" val="1685353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470025"/>
          </a:xfrm>
        </p:spPr>
        <p:txBody>
          <a:bodyPr/>
          <a:lstStyle/>
          <a:p>
            <a:r>
              <a:rPr lang="hu-HU"/>
              <a:t>Az érettségi eredmények átlaga</a:t>
            </a:r>
          </a:p>
        </p:txBody>
      </p:sp>
      <p:graphicFrame>
        <p:nvGraphicFramePr>
          <p:cNvPr id="4" name="Diagram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4069859"/>
              </p:ext>
            </p:extLst>
          </p:nvPr>
        </p:nvGraphicFramePr>
        <p:xfrm>
          <a:off x="827584" y="1916832"/>
          <a:ext cx="6840760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Szövegdoboz 5"/>
          <p:cNvSpPr txBox="1"/>
          <p:nvPr/>
        </p:nvSpPr>
        <p:spPr>
          <a:xfrm>
            <a:off x="971599" y="1556792"/>
            <a:ext cx="739176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/>
              <a:t>A 4 kötelező és 1 szabadon választható érettségi eredmény kerekített átlaga.</a:t>
            </a:r>
          </a:p>
          <a:p>
            <a:endParaRPr lang="hu-HU"/>
          </a:p>
          <a:p>
            <a:r>
              <a:rPr lang="hu-HU"/>
              <a:t>Tehát 6 vagy 7 vizsgatárgy  esetében a kötelező tárgyakon túli további tárgyak</a:t>
            </a:r>
          </a:p>
          <a:p>
            <a:r>
              <a:rPr lang="hu-HU"/>
              <a:t>közül a kedvezőbb eredménye számít.</a:t>
            </a:r>
          </a:p>
          <a:p>
            <a:endParaRPr lang="hu-HU"/>
          </a:p>
          <a:p>
            <a:r>
              <a:rPr lang="hu-HU"/>
              <a:t>Az idegen nyelvek közül a kedvezőbb számít.</a:t>
            </a:r>
          </a:p>
        </p:txBody>
      </p:sp>
    </p:spTree>
    <p:extLst>
      <p:ext uri="{BB962C8B-B14F-4D97-AF65-F5344CB8AC3E}">
        <p14:creationId xmlns:p14="http://schemas.microsoft.com/office/powerpoint/2010/main" val="2960158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470025"/>
          </a:xfrm>
        </p:spPr>
        <p:txBody>
          <a:bodyPr/>
          <a:lstStyle/>
          <a:p>
            <a:r>
              <a:rPr lang="hu-HU"/>
              <a:t>500 pontos felvételi rendszer</a:t>
            </a:r>
          </a:p>
        </p:txBody>
      </p:sp>
      <p:graphicFrame>
        <p:nvGraphicFramePr>
          <p:cNvPr id="4" name="Diagram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9485348"/>
              </p:ext>
            </p:extLst>
          </p:nvPr>
        </p:nvGraphicFramePr>
        <p:xfrm>
          <a:off x="1403648" y="1916832"/>
          <a:ext cx="6840760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zövegdoboz 4"/>
          <p:cNvSpPr txBox="1"/>
          <p:nvPr/>
        </p:nvSpPr>
        <p:spPr>
          <a:xfrm>
            <a:off x="5508103" y="2755589"/>
            <a:ext cx="21602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800"/>
              <a:t>tanulmányi pontszám</a:t>
            </a:r>
          </a:p>
        </p:txBody>
      </p:sp>
      <p:sp>
        <p:nvSpPr>
          <p:cNvPr id="7" name="Szövegdoboz 6"/>
          <p:cNvSpPr txBox="1"/>
          <p:nvPr/>
        </p:nvSpPr>
        <p:spPr>
          <a:xfrm>
            <a:off x="179512" y="5661248"/>
            <a:ext cx="21602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800"/>
              <a:t>érettségi pontok</a:t>
            </a: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7245AA7A-05B7-4C89-915D-C5000E006EBF}"/>
              </a:ext>
            </a:extLst>
          </p:cNvPr>
          <p:cNvSpPr txBox="1"/>
          <p:nvPr/>
        </p:nvSpPr>
        <p:spPr>
          <a:xfrm>
            <a:off x="72244" y="1937420"/>
            <a:ext cx="237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800" dirty="0"/>
              <a:t>többletpontok</a:t>
            </a:r>
          </a:p>
        </p:txBody>
      </p:sp>
    </p:spTree>
    <p:extLst>
      <p:ext uri="{BB962C8B-B14F-4D97-AF65-F5344CB8AC3E}">
        <p14:creationId xmlns:p14="http://schemas.microsoft.com/office/powerpoint/2010/main" val="659549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760041" y="97418"/>
            <a:ext cx="7772400" cy="1152128"/>
          </a:xfrm>
        </p:spPr>
        <p:txBody>
          <a:bodyPr/>
          <a:lstStyle/>
          <a:p>
            <a:r>
              <a:rPr lang="hu-HU"/>
              <a:t>Többletpontok</a:t>
            </a:r>
          </a:p>
        </p:txBody>
      </p:sp>
      <p:graphicFrame>
        <p:nvGraphicFramePr>
          <p:cNvPr id="4" name="Diagram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0419488"/>
              </p:ext>
            </p:extLst>
          </p:nvPr>
        </p:nvGraphicFramePr>
        <p:xfrm>
          <a:off x="251520" y="1211583"/>
          <a:ext cx="6840760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zövegdoboz 2"/>
          <p:cNvSpPr txBox="1"/>
          <p:nvPr/>
        </p:nvSpPr>
        <p:spPr>
          <a:xfrm>
            <a:off x="3275857" y="1340768"/>
            <a:ext cx="52565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dirty="0"/>
              <a:t>Az adott szakokhoz tartozó érettségi vizsgatárgy</a:t>
            </a:r>
          </a:p>
          <a:p>
            <a:pPr algn="just"/>
            <a:r>
              <a:rPr lang="hu-HU" dirty="0"/>
              <a:t>emelt szintű vizsgájáért: 50 pont</a:t>
            </a:r>
          </a:p>
          <a:p>
            <a:pPr algn="just"/>
            <a:r>
              <a:rPr lang="hu-HU" dirty="0"/>
              <a:t>De csak ha a vizsga eléri a 45%-ot!</a:t>
            </a:r>
          </a:p>
        </p:txBody>
      </p:sp>
      <p:sp>
        <p:nvSpPr>
          <p:cNvPr id="8" name="Téglalap 7"/>
          <p:cNvSpPr/>
          <p:nvPr/>
        </p:nvSpPr>
        <p:spPr>
          <a:xfrm>
            <a:off x="3315234" y="2396980"/>
            <a:ext cx="550523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hu-HU" dirty="0"/>
              <a:t>Az 50 pont akkor is jár, ha a szakra való felvételihez a vizsgatárgy emelt szintű vizsgája kötelezően van előírva (ilyenkor persze az emelt szintű vizsga nem versenyelőny, hiszen mindenki megkapja)</a:t>
            </a:r>
          </a:p>
        </p:txBody>
      </p:sp>
      <p:sp>
        <p:nvSpPr>
          <p:cNvPr id="9" name="Téglalap 8"/>
          <p:cNvSpPr/>
          <p:nvPr/>
        </p:nvSpPr>
        <p:spPr>
          <a:xfrm>
            <a:off x="701824" y="3730191"/>
            <a:ext cx="7740352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hu-HU" sz="1400" dirty="0"/>
              <a:t>Mivel kötelező 1+1* emelt szintű vizsga, ezért a maradék 50 többletpont így szerezhető meg:</a:t>
            </a:r>
          </a:p>
          <a:p>
            <a:pPr lvl="0" algn="just"/>
            <a:r>
              <a:rPr lang="hu-HU" sz="1400" dirty="0"/>
              <a:t>- 1 középfokú nyelvvizsga (28 pont)</a:t>
            </a:r>
          </a:p>
          <a:p>
            <a:pPr lvl="0" algn="just"/>
            <a:r>
              <a:rPr lang="hu-HU" sz="1400" dirty="0"/>
              <a:t>- 1 felsőfokú nyelvvizsga vagy 2 középfokú nyelvvizsga (40 pont)</a:t>
            </a:r>
          </a:p>
          <a:p>
            <a:pPr algn="just"/>
            <a:r>
              <a:rPr lang="hu-HU" sz="1400" dirty="0"/>
              <a:t>- A másik vizsgatárgynak is emelt szintű vizsgája (50 pont) – ebben az esetben tehát  nem számítható a nyelvvizsgáért pontszám.</a:t>
            </a:r>
          </a:p>
          <a:p>
            <a:pPr algn="just"/>
            <a:r>
              <a:rPr lang="hu-HU" sz="1400" dirty="0"/>
              <a:t>- Fogyatékosság (pl. SNI) és hátrányos helyzet esetén 40 pont (SNI csak szakértői bizottság vagy szakfőorvos szakvéleménye alapján)</a:t>
            </a:r>
          </a:p>
          <a:p>
            <a:pPr algn="just"/>
            <a:r>
              <a:rPr lang="hu-HU" sz="1400" dirty="0"/>
              <a:t>- OKTV helyezésért a megfelelő vizsgatárgyból 1-10. hely 100 pont, 11-20. hely 50 pont, 21-30 hely 25 pont</a:t>
            </a:r>
          </a:p>
          <a:p>
            <a:pPr algn="just"/>
            <a:r>
              <a:rPr lang="hu-HU" sz="1400" dirty="0"/>
              <a:t>- Középiskolai Tudományos Diákkörök Országos Konferenciája versenyein 20-30 pont.</a:t>
            </a:r>
          </a:p>
          <a:p>
            <a:pPr algn="just"/>
            <a:r>
              <a:rPr lang="hu-HU" sz="1400" dirty="0"/>
              <a:t>- Világ és Európa bajnokságon min. 3. helyezésért 30 pont, országoson 15, diákolimpián 10.</a:t>
            </a:r>
          </a:p>
          <a:p>
            <a:pPr algn="just"/>
            <a:endParaRPr lang="hu-HU" sz="1400" dirty="0"/>
          </a:p>
          <a:p>
            <a:pPr algn="just"/>
            <a:r>
              <a:rPr lang="hu-HU" sz="1400" dirty="0"/>
              <a:t>Nyelvvizsga és emelt szintű többletpont azonos nyelvből nem számítható kétszer.</a:t>
            </a:r>
          </a:p>
        </p:txBody>
      </p:sp>
    </p:spTree>
    <p:extLst>
      <p:ext uri="{BB962C8B-B14F-4D97-AF65-F5344CB8AC3E}">
        <p14:creationId xmlns:p14="http://schemas.microsoft.com/office/powerpoint/2010/main" val="618602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Mentességek, könnyítések</a:t>
            </a:r>
          </a:p>
        </p:txBody>
      </p:sp>
      <p:sp>
        <p:nvSpPr>
          <p:cNvPr id="3" name="Téglalap 2"/>
          <p:cNvSpPr/>
          <p:nvPr/>
        </p:nvSpPr>
        <p:spPr>
          <a:xfrm>
            <a:off x="479421" y="1340768"/>
            <a:ext cx="828092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Az érettségin igénybe vehető, ha: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hu-HU" sz="1600" dirty="0"/>
              <a:t>Van olyan érvényes (dátumnak, előírt kontrollnak megfelelő), szakmai intézményből (nevelési tanácsadó vagy szakértői bizottság) származó szakvélemény, melyben </a:t>
            </a:r>
            <a:r>
              <a:rPr lang="hu-HU" sz="1600" dirty="0" err="1"/>
              <a:t>szövegszerűen</a:t>
            </a:r>
            <a:r>
              <a:rPr lang="hu-HU" sz="1600" dirty="0"/>
              <a:t>, tételesen szerepel az adott könnyítés vagy mentesség az érettségire vonatkoztatva.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hu-HU" sz="1600" dirty="0"/>
              <a:t>A kiskorú vizsgázó szülője vagy a nagykorú vizsgázó benyújt egy tételes, vizsgatárgyra és konkrét kérelemre, kérelmekre vonatkozó kérvényt az iskola igazgatójának címezve.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hu-HU" sz="1600" dirty="0"/>
              <a:t>Az igazgató határozatot hoz a kérvényről a kérelem, a szakértői vélemény és a vizsgázó korábbi évek iskolai gyakorlata alapján (pl. eddig is kapott könnyítést a tanórákon).</a:t>
            </a:r>
          </a:p>
          <a:p>
            <a:endParaRPr lang="hu-HU" dirty="0"/>
          </a:p>
          <a:p>
            <a:r>
              <a:rPr lang="hu-HU" dirty="0"/>
              <a:t>A könnyítések típusai: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hu-HU" dirty="0"/>
              <a:t>Felmentés kötelező vizsgatárgy alól (jellemzően matematika) 2018. szept. 1 előtti!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hu-HU" dirty="0"/>
              <a:t>Írásbeli vizsgát szóban tesz le (dupla szóbeli)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hu-HU" dirty="0"/>
              <a:t>Szóbeli vizsgán írásban számol be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hu-HU" dirty="0"/>
              <a:t>Írásbeli vizsgáján és/vagy szóbeli felkészülésére többletidőt kap (írásbelin 1 óra, szóbelin 20 perc)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hu-HU" dirty="0"/>
              <a:t>Számítógépen dolgozhat az írásbelin (vagy egyéb segédeszközzel)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u-HU" dirty="0"/>
              <a:t>A helyesírás, nyelvhelyesség, íráskészség értékelése alól felmentést kap (magyar, töri, idegen nyelv) 2018. szept. 1 előtti szakvélemény esetén!</a:t>
            </a:r>
          </a:p>
        </p:txBody>
      </p:sp>
    </p:spTree>
    <p:extLst>
      <p:ext uri="{BB962C8B-B14F-4D97-AF65-F5344CB8AC3E}">
        <p14:creationId xmlns:p14="http://schemas.microsoft.com/office/powerpoint/2010/main" val="813525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Mentességek, könnyítések</a:t>
            </a:r>
          </a:p>
        </p:txBody>
      </p:sp>
      <p:sp>
        <p:nvSpPr>
          <p:cNvPr id="3" name="Téglalap 2"/>
          <p:cNvSpPr/>
          <p:nvPr/>
        </p:nvSpPr>
        <p:spPr>
          <a:xfrm>
            <a:off x="479421" y="1700808"/>
            <a:ext cx="828092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hu-HU" dirty="0"/>
              <a:t>Az érettségi pontszámításban a dupla szóbeli vizsga nem jelent hátrányt, ez adja a vizsga értékelésének 50-50%-os értékelését. Ilyenkor két, egymás utáni tételhúzással, két külön tételből kell beszámolni. A felkészülési idő is külön-külön 30-30 percben használható fel.</a:t>
            </a:r>
          </a:p>
          <a:p>
            <a:endParaRPr lang="hu-HU" dirty="0"/>
          </a:p>
          <a:p>
            <a:r>
              <a:rPr lang="hu-HU" dirty="0"/>
              <a:t>DE</a:t>
            </a:r>
          </a:p>
          <a:p>
            <a:endParaRPr lang="hu-HU" dirty="0"/>
          </a:p>
          <a:p>
            <a:pPr algn="just"/>
            <a:r>
              <a:rPr lang="hu-HU" dirty="0"/>
              <a:t>A felvételi pontszámításba nem számítható be az adott érettségi vizsga eredménye, ha a vizsgázó </a:t>
            </a:r>
            <a:r>
              <a:rPr lang="hu-HU" b="1" dirty="0"/>
              <a:t>felmentést kapott </a:t>
            </a:r>
            <a:r>
              <a:rPr lang="hu-HU" dirty="0"/>
              <a:t>a vizsgatárgyból (pl. matek vagy második idegen nyelv) vagy ha </a:t>
            </a:r>
            <a:r>
              <a:rPr lang="hu-HU" b="1" dirty="0"/>
              <a:t>gyakorlati vizsga helyett </a:t>
            </a:r>
            <a:r>
              <a:rPr lang="hu-HU" dirty="0"/>
              <a:t>tesz két szóbelit (informatika, testnevelés).</a:t>
            </a:r>
          </a:p>
          <a:p>
            <a:pPr algn="just"/>
            <a:r>
              <a:rPr lang="hu-HU" dirty="0"/>
              <a:t>Semmilyen mentesség vagy kedvezmény esetén az emelt szintű érettségiért nem jár nyelvi komplex középfokú nyelvvizsga (kivéve számítógéphasználat).</a:t>
            </a:r>
          </a:p>
        </p:txBody>
      </p:sp>
    </p:spTree>
    <p:extLst>
      <p:ext uri="{BB962C8B-B14F-4D97-AF65-F5344CB8AC3E}">
        <p14:creationId xmlns:p14="http://schemas.microsoft.com/office/powerpoint/2010/main" val="3480284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Stratégiák</a:t>
            </a:r>
          </a:p>
        </p:txBody>
      </p:sp>
      <p:sp>
        <p:nvSpPr>
          <p:cNvPr id="3" name="Szövegdoboz 2"/>
          <p:cNvSpPr txBox="1"/>
          <p:nvPr/>
        </p:nvSpPr>
        <p:spPr>
          <a:xfrm>
            <a:off x="395536" y="1484784"/>
            <a:ext cx="856895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b="1" dirty="0"/>
              <a:t>Általános javaslatok </a:t>
            </a:r>
            <a:r>
              <a:rPr lang="hu-HU" dirty="0"/>
              <a:t>(személyre szabottan gyakran nem alkalmazhatóak, minden helyzethez más és más stratégiák passzolnak):</a:t>
            </a:r>
          </a:p>
          <a:p>
            <a:endParaRPr lang="hu-HU" dirty="0"/>
          </a:p>
          <a:p>
            <a:pPr algn="just"/>
            <a:r>
              <a:rPr lang="hu-HU" dirty="0"/>
              <a:t>Ha biztosra akar menni a vizsgázó, 2+1* emelt szintű vizsgát tesz. Ekkor a nyelvvizsgával nem kell foglalkoznia*. A legmagasabb pontszámot igénylő helyekhez nincs is más választása.</a:t>
            </a:r>
          </a:p>
          <a:p>
            <a:pPr algn="just"/>
            <a:endParaRPr lang="hu-HU" dirty="0"/>
          </a:p>
          <a:p>
            <a:pPr algn="just"/>
            <a:r>
              <a:rPr lang="hu-HU" dirty="0"/>
              <a:t>A „duplázás” nem választás kérdése, hanem kényszer: a rossz tanulmányi eredményei miatt elesik attól, hogy a tanulmányi pontokat vihesse – akikkel a helyekért versenyez, ők begyűjtik az iskolából az őket támogató jó jegyeket.</a:t>
            </a:r>
          </a:p>
          <a:p>
            <a:pPr algn="just"/>
            <a:endParaRPr lang="hu-HU" dirty="0"/>
          </a:p>
          <a:p>
            <a:pPr algn="just"/>
            <a:r>
              <a:rPr lang="hu-HU" dirty="0"/>
              <a:t>Ha nem kiemelkedően jó (már most!) a vizsgázó mindkét vizsgatárgyból, akkor a tanulmányi pontszámra nagyon oda kell figyelni. Ha duplázásra kényszerül, rosszabbul járhatsz. Biztosítsa be előre a jó eredményeket.</a:t>
            </a:r>
          </a:p>
        </p:txBody>
      </p:sp>
    </p:spTree>
    <p:extLst>
      <p:ext uri="{BB962C8B-B14F-4D97-AF65-F5344CB8AC3E}">
        <p14:creationId xmlns:p14="http://schemas.microsoft.com/office/powerpoint/2010/main" val="1981827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23528" y="548680"/>
            <a:ext cx="5194920" cy="1143000"/>
          </a:xfrm>
        </p:spPr>
        <p:txBody>
          <a:bodyPr>
            <a:normAutofit fontScale="90000"/>
          </a:bodyPr>
          <a:lstStyle/>
          <a:p>
            <a:r>
              <a:rPr lang="hu-HU"/>
              <a:t>Átlagos Árpád felvételizik</a:t>
            </a:r>
          </a:p>
        </p:txBody>
      </p:sp>
      <p:pic>
        <p:nvPicPr>
          <p:cNvPr id="1026" name="Picture 2" descr="http://www.toonpool.com/user/3257/files/man_smiling_391515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672502" y="244623"/>
            <a:ext cx="3048024" cy="2048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églalap 3"/>
          <p:cNvSpPr/>
          <p:nvPr/>
        </p:nvSpPr>
        <p:spPr>
          <a:xfrm>
            <a:off x="323528" y="2292896"/>
            <a:ext cx="473118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Célja: Corvinus</a:t>
            </a:r>
          </a:p>
          <a:p>
            <a:r>
              <a:rPr lang="hu-HU" dirty="0"/>
              <a:t>Ponthatárok 2018:</a:t>
            </a:r>
          </a:p>
          <a:p>
            <a:r>
              <a:rPr lang="hu-HU" dirty="0"/>
              <a:t>Turizmus-vendéglátás szak, támogatott: 432</a:t>
            </a:r>
          </a:p>
          <a:p>
            <a:r>
              <a:rPr lang="hu-HU" dirty="0"/>
              <a:t>Turizmus-vendéglátás szak, térítéses: 427</a:t>
            </a:r>
          </a:p>
          <a:p>
            <a:endParaRPr lang="hu-HU" dirty="0"/>
          </a:p>
          <a:p>
            <a:r>
              <a:rPr lang="hu-HU" dirty="0"/>
              <a:t>Vizsgaeredményei (2018-as AKG-s átlag):</a:t>
            </a:r>
          </a:p>
          <a:p>
            <a:r>
              <a:rPr lang="hu-HU" dirty="0"/>
              <a:t>matematika KSZ: 77%</a:t>
            </a:r>
          </a:p>
          <a:p>
            <a:r>
              <a:rPr lang="hu-HU" dirty="0"/>
              <a:t>gazdasági ismeretek ESZ: 80% </a:t>
            </a:r>
          </a:p>
          <a:p>
            <a:r>
              <a:rPr lang="hu-HU" dirty="0"/>
              <a:t>történelem KSZ: 78%</a:t>
            </a:r>
          </a:p>
          <a:p>
            <a:r>
              <a:rPr lang="hu-HU" dirty="0"/>
              <a:t>angol nyelv KSZ: 90%</a:t>
            </a:r>
          </a:p>
          <a:p>
            <a:endParaRPr lang="hu-HU" dirty="0"/>
          </a:p>
          <a:p>
            <a:r>
              <a:rPr lang="hu-HU" dirty="0"/>
              <a:t>Többletpontok: 50 (gazdism. emelt szint) + 40 két nyelvvizsgáért = 90 pont</a:t>
            </a:r>
          </a:p>
        </p:txBody>
      </p:sp>
      <p:sp>
        <p:nvSpPr>
          <p:cNvPr id="5" name="Szövegdoboz 4"/>
          <p:cNvSpPr txBox="1"/>
          <p:nvPr/>
        </p:nvSpPr>
        <p:spPr>
          <a:xfrm>
            <a:off x="5292080" y="3068960"/>
            <a:ext cx="3292440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dirty="0"/>
              <a:t>Pontszáma duplázással:</a:t>
            </a:r>
          </a:p>
          <a:p>
            <a:endParaRPr lang="hu-HU" sz="2400" dirty="0"/>
          </a:p>
          <a:p>
            <a:r>
              <a:rPr lang="hu-HU" sz="2400" dirty="0"/>
              <a:t>90 (angol) + 80 (</a:t>
            </a:r>
            <a:r>
              <a:rPr lang="hu-HU" sz="2400" dirty="0" err="1"/>
              <a:t>gazdism</a:t>
            </a:r>
            <a:r>
              <a:rPr lang="hu-HU" sz="2400" dirty="0"/>
              <a:t>)</a:t>
            </a:r>
          </a:p>
          <a:p>
            <a:r>
              <a:rPr lang="hu-HU" sz="2400" dirty="0"/>
              <a:t>=  170</a:t>
            </a:r>
          </a:p>
          <a:p>
            <a:r>
              <a:rPr lang="hu-HU" sz="2400" dirty="0"/>
              <a:t>2×170 = 342</a:t>
            </a:r>
          </a:p>
          <a:p>
            <a:r>
              <a:rPr lang="hu-HU" sz="2400" dirty="0"/>
              <a:t>Többletpont = 90</a:t>
            </a:r>
          </a:p>
          <a:p>
            <a:r>
              <a:rPr lang="hu-HU" sz="2400" dirty="0"/>
              <a:t>Összesen: 430</a:t>
            </a:r>
          </a:p>
        </p:txBody>
      </p:sp>
    </p:spTree>
    <p:extLst>
      <p:ext uri="{BB962C8B-B14F-4D97-AF65-F5344CB8AC3E}">
        <p14:creationId xmlns:p14="http://schemas.microsoft.com/office/powerpoint/2010/main" val="2092929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23528" y="548680"/>
            <a:ext cx="5194920" cy="1143000"/>
          </a:xfrm>
        </p:spPr>
        <p:txBody>
          <a:bodyPr>
            <a:normAutofit fontScale="90000"/>
          </a:bodyPr>
          <a:lstStyle/>
          <a:p>
            <a:r>
              <a:rPr lang="hu-HU" dirty="0"/>
              <a:t>Átlagos Árpád </a:t>
            </a:r>
            <a:r>
              <a:rPr lang="hu-HU" dirty="0" err="1"/>
              <a:t>felvételizik</a:t>
            </a:r>
            <a:endParaRPr lang="hu-HU" dirty="0"/>
          </a:p>
        </p:txBody>
      </p:sp>
      <p:pic>
        <p:nvPicPr>
          <p:cNvPr id="1026" name="Picture 2" descr="http://www.toonpool.com/user/3257/files/man_smiling_391515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672502" y="244623"/>
            <a:ext cx="3048024" cy="2048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zövegdoboz 4"/>
          <p:cNvSpPr txBox="1"/>
          <p:nvPr/>
        </p:nvSpPr>
        <p:spPr>
          <a:xfrm>
            <a:off x="5292080" y="2846894"/>
            <a:ext cx="3742178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dirty="0"/>
              <a:t>Pontszáma nem duplázással:</a:t>
            </a:r>
          </a:p>
          <a:p>
            <a:endParaRPr lang="hu-HU" sz="2400" dirty="0"/>
          </a:p>
          <a:p>
            <a:r>
              <a:rPr lang="hu-HU" sz="2400" dirty="0"/>
              <a:t>90 (angol) + 80 (</a:t>
            </a:r>
            <a:r>
              <a:rPr lang="hu-HU" sz="2400" dirty="0" err="1"/>
              <a:t>gazdism</a:t>
            </a:r>
            <a:r>
              <a:rPr lang="hu-HU" sz="2400" dirty="0"/>
              <a:t>)</a:t>
            </a:r>
          </a:p>
          <a:p>
            <a:r>
              <a:rPr lang="hu-HU" sz="2400" dirty="0"/>
              <a:t>=  170</a:t>
            </a:r>
          </a:p>
          <a:p>
            <a:r>
              <a:rPr lang="hu-HU" sz="2400" dirty="0"/>
              <a:t>Év végi jegyek:</a:t>
            </a:r>
          </a:p>
          <a:p>
            <a:r>
              <a:rPr lang="hu-HU" sz="2400" dirty="0"/>
              <a:t>16+19+20+18+16 = 89</a:t>
            </a:r>
          </a:p>
          <a:p>
            <a:r>
              <a:rPr lang="hu-HU" sz="2400" dirty="0"/>
              <a:t>Érettségi átlag = 82</a:t>
            </a:r>
          </a:p>
          <a:p>
            <a:r>
              <a:rPr lang="hu-HU" sz="2400" dirty="0"/>
              <a:t>Többletpont = 90</a:t>
            </a:r>
          </a:p>
          <a:p>
            <a:r>
              <a:rPr lang="hu-HU" sz="2400" dirty="0"/>
              <a:t>Összesen: 431</a:t>
            </a:r>
          </a:p>
        </p:txBody>
      </p:sp>
      <p:sp>
        <p:nvSpPr>
          <p:cNvPr id="6" name="Téglalap 5">
            <a:extLst>
              <a:ext uri="{FF2B5EF4-FFF2-40B4-BE49-F238E27FC236}">
                <a16:creationId xmlns:a16="http://schemas.microsoft.com/office/drawing/2014/main" id="{9F1D8AD3-2B12-4B34-BEB7-34F20CE47EE5}"/>
              </a:ext>
            </a:extLst>
          </p:cNvPr>
          <p:cNvSpPr/>
          <p:nvPr/>
        </p:nvSpPr>
        <p:spPr>
          <a:xfrm>
            <a:off x="318592" y="2292896"/>
            <a:ext cx="473118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Célja: Corvinus</a:t>
            </a:r>
          </a:p>
          <a:p>
            <a:r>
              <a:rPr lang="hu-HU" dirty="0"/>
              <a:t>Ponthatárok 2018:</a:t>
            </a:r>
          </a:p>
          <a:p>
            <a:r>
              <a:rPr lang="hu-HU" dirty="0"/>
              <a:t>Turizmus-vendéglátás szak, támogatott: 432</a:t>
            </a:r>
          </a:p>
          <a:p>
            <a:r>
              <a:rPr lang="hu-HU" dirty="0"/>
              <a:t>Turizmus-vendéglátás szak, térítéses: 427</a:t>
            </a:r>
          </a:p>
          <a:p>
            <a:endParaRPr lang="hu-HU" dirty="0"/>
          </a:p>
          <a:p>
            <a:r>
              <a:rPr lang="hu-HU" dirty="0"/>
              <a:t>Év végi jegyei és érettségi átlagai (AKG-s átlag):</a:t>
            </a:r>
          </a:p>
          <a:p>
            <a:r>
              <a:rPr lang="hu-HU" dirty="0"/>
              <a:t>(11.-12.-érettségi)</a:t>
            </a:r>
          </a:p>
          <a:p>
            <a:r>
              <a:rPr lang="hu-HU" dirty="0"/>
              <a:t>matematika: 4-4-77%</a:t>
            </a:r>
          </a:p>
          <a:p>
            <a:r>
              <a:rPr lang="hu-HU" dirty="0"/>
              <a:t>magyar nyelv: 5-4-85%</a:t>
            </a:r>
          </a:p>
          <a:p>
            <a:r>
              <a:rPr lang="hu-HU" dirty="0"/>
              <a:t>irodalom: 5-5</a:t>
            </a:r>
          </a:p>
          <a:p>
            <a:r>
              <a:rPr lang="hu-HU" dirty="0"/>
              <a:t>angol: 5-5-90%</a:t>
            </a:r>
          </a:p>
          <a:p>
            <a:r>
              <a:rPr lang="hu-HU" dirty="0"/>
              <a:t>történelem:  4-5-78%</a:t>
            </a:r>
          </a:p>
          <a:p>
            <a:r>
              <a:rPr lang="hu-HU" dirty="0"/>
              <a:t>termtud: 4-4</a:t>
            </a:r>
          </a:p>
          <a:p>
            <a:r>
              <a:rPr lang="hu-HU" dirty="0" err="1"/>
              <a:t>gazd.ism</a:t>
            </a:r>
            <a:r>
              <a:rPr lang="hu-HU" dirty="0"/>
              <a:t>: 4-4-80%</a:t>
            </a:r>
          </a:p>
        </p:txBody>
      </p:sp>
    </p:spTree>
    <p:extLst>
      <p:ext uri="{BB962C8B-B14F-4D97-AF65-F5344CB8AC3E}">
        <p14:creationId xmlns:p14="http://schemas.microsoft.com/office/powerpoint/2010/main" val="419974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5194920" cy="1728192"/>
          </a:xfrm>
        </p:spPr>
        <p:txBody>
          <a:bodyPr>
            <a:normAutofit fontScale="90000"/>
          </a:bodyPr>
          <a:lstStyle/>
          <a:p>
            <a:r>
              <a:rPr lang="hu-HU"/>
              <a:t>Átlagos Árpád duplázni akart, nem foglalkozott az év végi jegyekkel</a:t>
            </a:r>
          </a:p>
        </p:txBody>
      </p:sp>
      <p:pic>
        <p:nvPicPr>
          <p:cNvPr id="1026" name="Picture 2" descr="http://www.toonpool.com/user/3257/files/man_smiling_391515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672502" y="244623"/>
            <a:ext cx="3048024" cy="2048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églalap 3"/>
          <p:cNvSpPr/>
          <p:nvPr/>
        </p:nvSpPr>
        <p:spPr>
          <a:xfrm>
            <a:off x="323528" y="2300679"/>
            <a:ext cx="47311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Célja: Corvinus</a:t>
            </a:r>
          </a:p>
          <a:p>
            <a:r>
              <a:rPr lang="hu-HU" dirty="0"/>
              <a:t>Ponthatárok 2018:</a:t>
            </a:r>
          </a:p>
          <a:p>
            <a:r>
              <a:rPr lang="hu-HU" dirty="0"/>
              <a:t>Turizmus-vendéglátás szak, támogatott: 432</a:t>
            </a:r>
          </a:p>
          <a:p>
            <a:r>
              <a:rPr lang="hu-HU" dirty="0"/>
              <a:t>Turizmus-vendéglátás szak, térítéses: 427</a:t>
            </a:r>
          </a:p>
        </p:txBody>
      </p:sp>
      <p:sp>
        <p:nvSpPr>
          <p:cNvPr id="5" name="Szövegdoboz 4"/>
          <p:cNvSpPr txBox="1"/>
          <p:nvPr/>
        </p:nvSpPr>
        <p:spPr>
          <a:xfrm>
            <a:off x="951380" y="3779435"/>
            <a:ext cx="62228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/>
              <a:t>Pontszáma duplázással: 430</a:t>
            </a:r>
          </a:p>
          <a:p>
            <a:r>
              <a:rPr lang="hu-HU" sz="2400" dirty="0"/>
              <a:t>Pontszáma nem duplázással: 431</a:t>
            </a:r>
          </a:p>
          <a:p>
            <a:r>
              <a:rPr lang="hu-HU" sz="2400" dirty="0"/>
              <a:t>Felveszik, de egyik se elég a támogatott képzésre</a:t>
            </a:r>
          </a:p>
        </p:txBody>
      </p:sp>
      <p:sp>
        <p:nvSpPr>
          <p:cNvPr id="3" name="Szövegdoboz 2"/>
          <p:cNvSpPr txBox="1"/>
          <p:nvPr/>
        </p:nvSpPr>
        <p:spPr>
          <a:xfrm>
            <a:off x="422239" y="5105332"/>
            <a:ext cx="852671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De egy kicsi odafigyeléssel, </a:t>
            </a:r>
            <a:r>
              <a:rPr lang="hu-HU" b="1" dirty="0"/>
              <a:t>akár egyetlen </a:t>
            </a:r>
            <a:r>
              <a:rPr lang="hu-HU" b="1" dirty="0" err="1"/>
              <a:t>javítódogával</a:t>
            </a:r>
            <a:r>
              <a:rPr lang="hu-HU" dirty="0"/>
              <a:t>, akár matekból, akár nyelvtanból, akár töriből valamelyik évben jelesre zár, és máris: 433 pont</a:t>
            </a:r>
          </a:p>
          <a:p>
            <a:endParaRPr lang="hu-HU" dirty="0"/>
          </a:p>
          <a:p>
            <a:r>
              <a:rPr lang="hu-HU" dirty="0"/>
              <a:t>Átlagos Árpád ezzel megspórolt volna </a:t>
            </a:r>
            <a:r>
              <a:rPr lang="hu-HU" dirty="0" err="1"/>
              <a:t>félévente</a:t>
            </a:r>
            <a:r>
              <a:rPr lang="hu-HU" dirty="0"/>
              <a:t> 295 ezer forintot a felsőoktatási képzése során, </a:t>
            </a:r>
            <a:r>
              <a:rPr lang="hu-HU" sz="2800" dirty="0"/>
              <a:t>összesen 1,8 millió forintot.</a:t>
            </a:r>
          </a:p>
        </p:txBody>
      </p:sp>
    </p:spTree>
    <p:extLst>
      <p:ext uri="{BB962C8B-B14F-4D97-AF65-F5344CB8AC3E}">
        <p14:creationId xmlns:p14="http://schemas.microsoft.com/office/powerpoint/2010/main" val="2047397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églalap 4">
            <a:extLst>
              <a:ext uri="{FF2B5EF4-FFF2-40B4-BE49-F238E27FC236}">
                <a16:creationId xmlns:a16="http://schemas.microsoft.com/office/drawing/2014/main" id="{5197C2C9-379A-4E3C-A4B0-ECD5A74A178B}"/>
              </a:ext>
            </a:extLst>
          </p:cNvPr>
          <p:cNvSpPr/>
          <p:nvPr/>
        </p:nvSpPr>
        <p:spPr>
          <a:xfrm>
            <a:off x="1043608" y="727155"/>
            <a:ext cx="31504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800" dirty="0"/>
              <a:t>Érettségi jelentkezés</a:t>
            </a:r>
          </a:p>
        </p:txBody>
      </p:sp>
      <p:sp>
        <p:nvSpPr>
          <p:cNvPr id="6" name="Téglalap 5">
            <a:extLst>
              <a:ext uri="{FF2B5EF4-FFF2-40B4-BE49-F238E27FC236}">
                <a16:creationId xmlns:a16="http://schemas.microsoft.com/office/drawing/2014/main" id="{A7210259-AD0E-4E8F-B314-B96C3C4288F0}"/>
              </a:ext>
            </a:extLst>
          </p:cNvPr>
          <p:cNvSpPr/>
          <p:nvPr/>
        </p:nvSpPr>
        <p:spPr>
          <a:xfrm>
            <a:off x="5259556" y="729755"/>
            <a:ext cx="30867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800" dirty="0"/>
              <a:t>Felvételi jelentkezés</a:t>
            </a:r>
          </a:p>
        </p:txBody>
      </p:sp>
      <p:sp>
        <p:nvSpPr>
          <p:cNvPr id="7" name="Téglalap 6">
            <a:extLst>
              <a:ext uri="{FF2B5EF4-FFF2-40B4-BE49-F238E27FC236}">
                <a16:creationId xmlns:a16="http://schemas.microsoft.com/office/drawing/2014/main" id="{EF5A2AA9-85AF-4045-ABE0-EA5B8F9A4C02}"/>
              </a:ext>
            </a:extLst>
          </p:cNvPr>
          <p:cNvSpPr/>
          <p:nvPr/>
        </p:nvSpPr>
        <p:spPr>
          <a:xfrm>
            <a:off x="1992412" y="1773342"/>
            <a:ext cx="10633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/>
              <a:t>iskolában</a:t>
            </a:r>
          </a:p>
        </p:txBody>
      </p:sp>
      <p:sp>
        <p:nvSpPr>
          <p:cNvPr id="8" name="Téglalap 7">
            <a:extLst>
              <a:ext uri="{FF2B5EF4-FFF2-40B4-BE49-F238E27FC236}">
                <a16:creationId xmlns:a16="http://schemas.microsoft.com/office/drawing/2014/main" id="{0F7FB9B7-8858-484E-B7AC-6A63E214099C}"/>
              </a:ext>
            </a:extLst>
          </p:cNvPr>
          <p:cNvSpPr/>
          <p:nvPr/>
        </p:nvSpPr>
        <p:spPr>
          <a:xfrm>
            <a:off x="6069284" y="1786662"/>
            <a:ext cx="10779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/>
              <a:t>egyénileg</a:t>
            </a:r>
          </a:p>
        </p:txBody>
      </p:sp>
      <p:sp>
        <p:nvSpPr>
          <p:cNvPr id="9" name="Nyíl: balra-jobbra mutató 8">
            <a:extLst>
              <a:ext uri="{FF2B5EF4-FFF2-40B4-BE49-F238E27FC236}">
                <a16:creationId xmlns:a16="http://schemas.microsoft.com/office/drawing/2014/main" id="{D58939F9-DC6F-4C91-BA53-48BAF01841BA}"/>
              </a:ext>
            </a:extLst>
          </p:cNvPr>
          <p:cNvSpPr/>
          <p:nvPr/>
        </p:nvSpPr>
        <p:spPr>
          <a:xfrm>
            <a:off x="3891404" y="1764060"/>
            <a:ext cx="1368152" cy="41453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Téglalap 9">
            <a:extLst>
              <a:ext uri="{FF2B5EF4-FFF2-40B4-BE49-F238E27FC236}">
                <a16:creationId xmlns:a16="http://schemas.microsoft.com/office/drawing/2014/main" id="{1ED11801-B947-4801-96F7-7DF0C11E8091}"/>
              </a:ext>
            </a:extLst>
          </p:cNvPr>
          <p:cNvSpPr/>
          <p:nvPr/>
        </p:nvSpPr>
        <p:spPr>
          <a:xfrm>
            <a:off x="3509145" y="2421151"/>
            <a:ext cx="21257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/>
              <a:t>szinkronba kell hozni</a:t>
            </a:r>
          </a:p>
        </p:txBody>
      </p:sp>
      <p:sp>
        <p:nvSpPr>
          <p:cNvPr id="11" name="Téglalap 10">
            <a:extLst>
              <a:ext uri="{FF2B5EF4-FFF2-40B4-BE49-F238E27FC236}">
                <a16:creationId xmlns:a16="http://schemas.microsoft.com/office/drawing/2014/main" id="{AD89D1C6-710B-4080-8E0E-5E1BF78BC1AE}"/>
              </a:ext>
            </a:extLst>
          </p:cNvPr>
          <p:cNvSpPr/>
          <p:nvPr/>
        </p:nvSpPr>
        <p:spPr>
          <a:xfrm>
            <a:off x="602623" y="3088462"/>
            <a:ext cx="403244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előrehozott érettségik, végzős érettségi</a:t>
            </a:r>
          </a:p>
          <a:p>
            <a:endParaRPr lang="hu-HU" dirty="0"/>
          </a:p>
          <a:p>
            <a:r>
              <a:rPr lang="hu-HU" dirty="0"/>
              <a:t>egy megfelelő, szokásos eljárás (példa):</a:t>
            </a:r>
          </a:p>
          <a:p>
            <a:r>
              <a:rPr lang="hu-HU" dirty="0"/>
              <a:t>2019. május: angol </a:t>
            </a:r>
            <a:r>
              <a:rPr lang="hu-HU" dirty="0" err="1"/>
              <a:t>KSz</a:t>
            </a:r>
            <a:r>
              <a:rPr lang="hu-HU" dirty="0"/>
              <a:t>, infó </a:t>
            </a:r>
            <a:r>
              <a:rPr lang="hu-HU" dirty="0" err="1"/>
              <a:t>Ksz</a:t>
            </a:r>
            <a:endParaRPr lang="hu-HU" dirty="0"/>
          </a:p>
          <a:p>
            <a:r>
              <a:rPr lang="hu-HU" dirty="0"/>
              <a:t>2019. október: angol </a:t>
            </a:r>
            <a:r>
              <a:rPr lang="hu-HU" dirty="0" err="1"/>
              <a:t>Esz</a:t>
            </a:r>
            <a:endParaRPr lang="hu-HU" dirty="0"/>
          </a:p>
          <a:p>
            <a:r>
              <a:rPr lang="hu-HU" dirty="0"/>
              <a:t>2020. május: német </a:t>
            </a:r>
            <a:r>
              <a:rPr lang="hu-HU" dirty="0" err="1"/>
              <a:t>Ksz</a:t>
            </a:r>
            <a:endParaRPr lang="hu-HU" dirty="0"/>
          </a:p>
          <a:p>
            <a:r>
              <a:rPr lang="hu-HU" dirty="0"/>
              <a:t>2020. október: német </a:t>
            </a:r>
            <a:r>
              <a:rPr lang="hu-HU" dirty="0" err="1"/>
              <a:t>Esz</a:t>
            </a:r>
            <a:endParaRPr lang="hu-HU" dirty="0"/>
          </a:p>
          <a:p>
            <a:r>
              <a:rPr lang="hu-HU" dirty="0"/>
              <a:t>2021. május: matek, magyar, töri...</a:t>
            </a:r>
          </a:p>
        </p:txBody>
      </p:sp>
      <p:sp>
        <p:nvSpPr>
          <p:cNvPr id="12" name="Téglalap 11">
            <a:extLst>
              <a:ext uri="{FF2B5EF4-FFF2-40B4-BE49-F238E27FC236}">
                <a16:creationId xmlns:a16="http://schemas.microsoft.com/office/drawing/2014/main" id="{B6E07B23-C0DA-41AC-AEBC-9AEF030E05A8}"/>
              </a:ext>
            </a:extLst>
          </p:cNvPr>
          <p:cNvSpPr/>
          <p:nvPr/>
        </p:nvSpPr>
        <p:spPr>
          <a:xfrm>
            <a:off x="4999159" y="3068960"/>
            <a:ext cx="4142737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/>
              <a:t>egyetemek, szakok kiválasztása</a:t>
            </a:r>
          </a:p>
          <a:p>
            <a:r>
              <a:rPr lang="hu-HU" dirty="0"/>
              <a:t>a szakok vizsgatárgyainak (2) megismerése</a:t>
            </a:r>
          </a:p>
          <a:p>
            <a:r>
              <a:rPr lang="hu-HU" dirty="0"/>
              <a:t>emelt szintű tárgy megtervezése</a:t>
            </a:r>
          </a:p>
          <a:p>
            <a:r>
              <a:rPr lang="hu-HU" dirty="0"/>
              <a:t>nyelvvizsgák</a:t>
            </a:r>
          </a:p>
          <a:p>
            <a:r>
              <a:rPr lang="hu-HU" dirty="0"/>
              <a:t>versenyeredmények, egyéb többletpontok</a:t>
            </a:r>
          </a:p>
        </p:txBody>
      </p:sp>
      <p:sp>
        <p:nvSpPr>
          <p:cNvPr id="14" name="Téglalap 13">
            <a:extLst>
              <a:ext uri="{FF2B5EF4-FFF2-40B4-BE49-F238E27FC236}">
                <a16:creationId xmlns:a16="http://schemas.microsoft.com/office/drawing/2014/main" id="{F51AC504-D043-4715-A456-2C4669919513}"/>
              </a:ext>
            </a:extLst>
          </p:cNvPr>
          <p:cNvSpPr/>
          <p:nvPr/>
        </p:nvSpPr>
        <p:spPr>
          <a:xfrm>
            <a:off x="602623" y="5694765"/>
            <a:ext cx="6996915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1400" dirty="0"/>
              <a:t>Előrehozott vizsgák:</a:t>
            </a:r>
          </a:p>
          <a:p>
            <a:r>
              <a:rPr lang="hu-HU" sz="1400" b="1" dirty="0"/>
              <a:t>májusban</a:t>
            </a:r>
            <a:r>
              <a:rPr lang="hu-HU" sz="1400" dirty="0"/>
              <a:t> nyelvek, informatika – az AKG-ban, saját tanárok előtt</a:t>
            </a:r>
          </a:p>
          <a:p>
            <a:r>
              <a:rPr lang="hu-HU" sz="1400" b="1" dirty="0"/>
              <a:t>októberben</a:t>
            </a:r>
            <a:r>
              <a:rPr lang="hu-HU" sz="1400" dirty="0"/>
              <a:t> csak </a:t>
            </a:r>
            <a:r>
              <a:rPr lang="hu-HU" sz="1400" b="1" dirty="0"/>
              <a:t>meglévő</a:t>
            </a:r>
            <a:r>
              <a:rPr lang="hu-HU" sz="1400" dirty="0"/>
              <a:t> </a:t>
            </a:r>
            <a:r>
              <a:rPr lang="hu-HU" sz="1400" dirty="0" err="1"/>
              <a:t>KSz</a:t>
            </a:r>
            <a:r>
              <a:rPr lang="hu-HU" sz="1400" dirty="0"/>
              <a:t> vizsga szintemelő vizsgája – másik iskolában, szakbizottság előtt</a:t>
            </a:r>
          </a:p>
        </p:txBody>
      </p:sp>
    </p:spTree>
    <p:extLst>
      <p:ext uri="{BB962C8B-B14F-4D97-AF65-F5344CB8AC3E}">
        <p14:creationId xmlns:p14="http://schemas.microsoft.com/office/powerpoint/2010/main" val="3980329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 animBg="1"/>
      <p:bldP spid="10" grpId="0"/>
      <p:bldP spid="11" grpId="0"/>
      <p:bldP spid="12" grpId="0"/>
      <p:bldP spid="1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8E70B19-AAAD-498A-8EE2-5D2921D759AB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/>
              <a:t>Vizsgatárgyak</a:t>
            </a:r>
          </a:p>
        </p:txBody>
      </p:sp>
      <p:sp>
        <p:nvSpPr>
          <p:cNvPr id="3" name="Téglalap 2">
            <a:extLst>
              <a:ext uri="{FF2B5EF4-FFF2-40B4-BE49-F238E27FC236}">
                <a16:creationId xmlns:a16="http://schemas.microsoft.com/office/drawing/2014/main" id="{22F0966A-0EC2-4773-97DB-BABBDDDECD58}"/>
              </a:ext>
            </a:extLst>
          </p:cNvPr>
          <p:cNvSpPr/>
          <p:nvPr/>
        </p:nvSpPr>
        <p:spPr>
          <a:xfrm>
            <a:off x="424944" y="1128570"/>
            <a:ext cx="8485067" cy="54647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hu-HU" dirty="0"/>
              <a:t>Orvos – biológia E </a:t>
            </a:r>
            <a:r>
              <a:rPr lang="hu-HU" b="1" dirty="0"/>
              <a:t>és</a:t>
            </a:r>
            <a:r>
              <a:rPr lang="hu-HU" dirty="0"/>
              <a:t> fizika E/ kémia E</a:t>
            </a:r>
          </a:p>
          <a:p>
            <a:pPr>
              <a:lnSpc>
                <a:spcPct val="130000"/>
              </a:lnSpc>
            </a:pPr>
            <a:r>
              <a:rPr lang="hu-HU" dirty="0"/>
              <a:t>Állatorvos – biológia  E </a:t>
            </a:r>
            <a:r>
              <a:rPr lang="hu-HU" b="1" dirty="0"/>
              <a:t>és</a:t>
            </a:r>
            <a:r>
              <a:rPr lang="hu-HU" dirty="0"/>
              <a:t> kémia E</a:t>
            </a:r>
          </a:p>
          <a:p>
            <a:pPr>
              <a:lnSpc>
                <a:spcPct val="130000"/>
              </a:lnSpc>
            </a:pPr>
            <a:r>
              <a:rPr lang="hu-HU" dirty="0"/>
              <a:t>Gazdaságtudományok – 2 tárgy: gazdism. / nyelv / infó / matek / töri / földrajz</a:t>
            </a:r>
          </a:p>
          <a:p>
            <a:pPr lvl="1">
              <a:lnSpc>
                <a:spcPct val="130000"/>
              </a:lnSpc>
            </a:pPr>
            <a:r>
              <a:rPr lang="hu-HU" i="1" dirty="0"/>
              <a:t>gazdálkodási és menedzsment, kereskedelem és marketing, nemzetközi gazdálkodás, pénzügy és számvitel, turizmus-vendéglátás</a:t>
            </a:r>
          </a:p>
          <a:p>
            <a:pPr>
              <a:lnSpc>
                <a:spcPct val="130000"/>
              </a:lnSpc>
            </a:pPr>
            <a:r>
              <a:rPr lang="hu-HU" dirty="0"/>
              <a:t>Alkalmazott közgazdaságtan – matematika E és gazdism. / nyelv / töri</a:t>
            </a:r>
          </a:p>
          <a:p>
            <a:pPr>
              <a:lnSpc>
                <a:spcPct val="130000"/>
              </a:lnSpc>
            </a:pPr>
            <a:r>
              <a:rPr lang="hu-HU" dirty="0"/>
              <a:t>Társadalomtudományok – 2 tárgy: magyar / matek / nyelv / töri / társism.</a:t>
            </a:r>
          </a:p>
          <a:p>
            <a:pPr lvl="1">
              <a:lnSpc>
                <a:spcPct val="130000"/>
              </a:lnSpc>
            </a:pPr>
            <a:r>
              <a:rPr lang="hu-HU" i="1" dirty="0"/>
              <a:t>kommunikáció, nemzetközi tanulmányok, politikatudományok, szociális munka, szociálpedagógia, szociológia</a:t>
            </a:r>
          </a:p>
          <a:p>
            <a:pPr>
              <a:lnSpc>
                <a:spcPct val="130000"/>
              </a:lnSpc>
            </a:pPr>
            <a:r>
              <a:rPr lang="hu-HU" dirty="0"/>
              <a:t>Műszaki terület – matematika és biológia / fizika / informatika / kémia</a:t>
            </a:r>
          </a:p>
          <a:p>
            <a:pPr lvl="1">
              <a:lnSpc>
                <a:spcPct val="130000"/>
              </a:lnSpc>
            </a:pPr>
            <a:r>
              <a:rPr lang="hu-HU" i="1" dirty="0"/>
              <a:t>építőmérnöki, gépészmérnöki, járműmérnöki, közlekedésmérnöki, logisztikai mérnöki, mechatronikai mérnöki, vegyészmérnöki, villamosmérnöki...</a:t>
            </a:r>
          </a:p>
          <a:p>
            <a:pPr>
              <a:lnSpc>
                <a:spcPct val="130000"/>
              </a:lnSpc>
            </a:pPr>
            <a:r>
              <a:rPr lang="hu-HU" dirty="0"/>
              <a:t>Bölcsészettudományok – általában magyar és/vagy történelem és/vagy nyelv</a:t>
            </a:r>
          </a:p>
          <a:p>
            <a:pPr>
              <a:lnSpc>
                <a:spcPct val="130000"/>
              </a:lnSpc>
            </a:pPr>
            <a:r>
              <a:rPr lang="hu-HU" dirty="0"/>
              <a:t>Jogász – történelem és magyar / nyelv</a:t>
            </a:r>
          </a:p>
          <a:p>
            <a:pPr>
              <a:lnSpc>
                <a:spcPct val="130000"/>
              </a:lnSpc>
            </a:pPr>
            <a:r>
              <a:rPr lang="hu-HU" dirty="0"/>
              <a:t>Pszichológia – angol-francia-német / biológia / magyar / matek / töri</a:t>
            </a:r>
          </a:p>
        </p:txBody>
      </p:sp>
    </p:spTree>
    <p:extLst>
      <p:ext uri="{BB962C8B-B14F-4D97-AF65-F5344CB8AC3E}">
        <p14:creationId xmlns:p14="http://schemas.microsoft.com/office/powerpoint/2010/main" val="25508213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>
            <a:extLst>
              <a:ext uri="{FF2B5EF4-FFF2-40B4-BE49-F238E27FC236}">
                <a16:creationId xmlns:a16="http://schemas.microsoft.com/office/drawing/2014/main" id="{80A8E90B-F395-4E87-B29F-EBFE0A92453C}"/>
              </a:ext>
            </a:extLst>
          </p:cNvPr>
          <p:cNvSpPr/>
          <p:nvPr/>
        </p:nvSpPr>
        <p:spPr>
          <a:xfrm>
            <a:off x="192763" y="1556792"/>
            <a:ext cx="878497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hu-H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Alapképzésre, osztatlan képzésre az a jelentkező vehető fel, akinek</a:t>
            </a:r>
          </a:p>
          <a:p>
            <a:pPr algn="just"/>
            <a:r>
              <a:rPr lang="hu-H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többletpontok nélkül számított pontszáma eléri vagy meghaladja a 280 pontot</a:t>
            </a:r>
          </a:p>
          <a:p>
            <a:pPr algn="just"/>
            <a:r>
              <a:rPr lang="hu-HU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a)</a:t>
            </a:r>
            <a:r>
              <a:rPr lang="hu-H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legalább B2 szintű, általános nyelvi, komplex nyelvvizsgával vagy azzal egyenértékű okirattal rendelkezik és</a:t>
            </a:r>
          </a:p>
          <a:p>
            <a:r>
              <a:rPr lang="hu-HU" sz="2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b)</a:t>
            </a:r>
            <a:r>
              <a:rPr lang="hu-H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legalább egy emelt szintű érettségi vizsgát tett vagy felsőfokú végzettséget tanúsító oklevéllel rendelkezik.</a:t>
            </a:r>
          </a:p>
          <a:p>
            <a:endParaRPr 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Amennyiben a jelentkező érettségi pontjait az emelt szinten teljesített vizsga alapján számítják, a jelentkező az emelt szinten teljesített legalább 45 százalékos eredményű </a:t>
            </a: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második érettségi vizsgáért 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érettségi többletpontra jogosult.</a:t>
            </a:r>
          </a:p>
          <a:p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jelentkező a </a:t>
            </a: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felvételi követelményen felül teljesített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államilag elismert vagy azzal egyenértékű, magyartól eltérő idegen nyelvből tett nyelvvizsgáért </a:t>
            </a:r>
            <a:r>
              <a:rPr lang="hu-H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nyelvenként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28 ill. 40 pontra jogosult.</a:t>
            </a:r>
          </a:p>
        </p:txBody>
      </p:sp>
      <p:sp>
        <p:nvSpPr>
          <p:cNvPr id="3" name="Téglalap 2">
            <a:extLst>
              <a:ext uri="{FF2B5EF4-FFF2-40B4-BE49-F238E27FC236}">
                <a16:creationId xmlns:a16="http://schemas.microsoft.com/office/drawing/2014/main" id="{833045A0-9F78-4E2F-BA2B-7736B3B8AAD3}"/>
              </a:ext>
            </a:extLst>
          </p:cNvPr>
          <p:cNvSpPr/>
          <p:nvPr/>
        </p:nvSpPr>
        <p:spPr>
          <a:xfrm>
            <a:off x="179512" y="404664"/>
            <a:ext cx="87849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2020-tól érvényes kormányrendelet alapján</a:t>
            </a:r>
            <a:endParaRPr 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49791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>
            <a:extLst>
              <a:ext uri="{FF2B5EF4-FFF2-40B4-BE49-F238E27FC236}">
                <a16:creationId xmlns:a16="http://schemas.microsoft.com/office/drawing/2014/main" id="{80A8E90B-F395-4E87-B29F-EBFE0A92453C}"/>
              </a:ext>
            </a:extLst>
          </p:cNvPr>
          <p:cNvSpPr/>
          <p:nvPr/>
        </p:nvSpPr>
        <p:spPr>
          <a:xfrm>
            <a:off x="179512" y="1052736"/>
            <a:ext cx="87849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hu-H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Következmények:</a:t>
            </a:r>
          </a:p>
          <a:p>
            <a:pPr algn="just"/>
            <a:endParaRPr 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Szükséges 1 emelt szintű érettségi és egy legalább középfokú nyelvvizsga, amiért nem jár többletpont (bemeneti feltétel)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Egyetlen felsőfokú nyelvvizsgáért nem jár többletpont, ha az csak a bemeneti feltételt teljesíti.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De! Egyetlen emelt szintű nyelvi érettségi teljesíti az emelt szint és a nyelvvizsga bemeneti feltételt (</a:t>
            </a:r>
            <a:r>
              <a:rPr lang="hu-H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EMMI állásfoglalás, Ádám Zoltán </a:t>
            </a:r>
            <a:r>
              <a:rPr lang="hu-H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főosztvez</a:t>
            </a:r>
            <a:r>
              <a:rPr lang="hu-H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.-h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Kérdéses dolgok: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Ugyanazon nyelv középfokú és felsőfokú nyelvvizsgája is beszámítható az eljárásban? (középfok = bemeneti feltétel, felsőfok pontszerző) – az állítás az, hogy igen. Következmény: Ne legyen az első nyelvvizsga felsőfokú!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Miért állítja azt a felvi.hu (hivatalos felsőoktatási forrás), hogy a bemeneti követelményt (a plusz 1 emelt szint vizsgatárgyát) a felsőoktatási képzés (Rektori Konferencia) határozza meg? Így pl. műszaki képzésre nem használható az angol emelt szint, orvosira csak biológia, kémia </a:t>
            </a: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és fizika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emelt vizsgával lehet </a:t>
            </a:r>
            <a:r>
              <a:rPr lang="hu-H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maxpontot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szerezni. (Ennek ellentmond az EMMI állásfoglalása.)</a:t>
            </a:r>
          </a:p>
        </p:txBody>
      </p:sp>
      <p:sp>
        <p:nvSpPr>
          <p:cNvPr id="3" name="Téglalap 2">
            <a:extLst>
              <a:ext uri="{FF2B5EF4-FFF2-40B4-BE49-F238E27FC236}">
                <a16:creationId xmlns:a16="http://schemas.microsoft.com/office/drawing/2014/main" id="{833045A0-9F78-4E2F-BA2B-7736B3B8AAD3}"/>
              </a:ext>
            </a:extLst>
          </p:cNvPr>
          <p:cNvSpPr/>
          <p:nvPr/>
        </p:nvSpPr>
        <p:spPr>
          <a:xfrm>
            <a:off x="179512" y="404664"/>
            <a:ext cx="87849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2020-tól érvényes kormányrendelet alapján</a:t>
            </a:r>
            <a:endParaRPr 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56061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9CBD6CA-7AEB-4297-B1F3-580DD7095F93}"/>
              </a:ext>
            </a:extLst>
          </p:cNvPr>
          <p:cNvSpPr txBox="1">
            <a:spLocks/>
          </p:cNvSpPr>
          <p:nvPr/>
        </p:nvSpPr>
        <p:spPr>
          <a:xfrm>
            <a:off x="1974540" y="332656"/>
            <a:ext cx="5765812" cy="648072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9600" b="1" dirty="0"/>
              <a:t>AKG emelt szintű érettségi eredmények</a:t>
            </a:r>
          </a:p>
          <a:p>
            <a:endParaRPr lang="hu-HU" b="1" dirty="0"/>
          </a:p>
          <a:p>
            <a:r>
              <a:rPr lang="hu-HU" sz="6700" i="1" dirty="0"/>
              <a:t>(hatéves átlag)</a:t>
            </a:r>
          </a:p>
        </p:txBody>
      </p:sp>
      <p:graphicFrame>
        <p:nvGraphicFramePr>
          <p:cNvPr id="3" name="Táblázat 2">
            <a:extLst>
              <a:ext uri="{FF2B5EF4-FFF2-40B4-BE49-F238E27FC236}">
                <a16:creationId xmlns:a16="http://schemas.microsoft.com/office/drawing/2014/main" id="{56D26E2D-C3D2-4C8C-930B-B96B6FE705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4765753"/>
              </p:ext>
            </p:extLst>
          </p:nvPr>
        </p:nvGraphicFramePr>
        <p:xfrm>
          <a:off x="1758516" y="1412776"/>
          <a:ext cx="5765811" cy="4769984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2579582">
                  <a:extLst>
                    <a:ext uri="{9D8B030D-6E8A-4147-A177-3AD203B41FA5}">
                      <a16:colId xmlns:a16="http://schemas.microsoft.com/office/drawing/2014/main" val="2117568079"/>
                    </a:ext>
                  </a:extLst>
                </a:gridCol>
                <a:gridCol w="743805">
                  <a:extLst>
                    <a:ext uri="{9D8B030D-6E8A-4147-A177-3AD203B41FA5}">
                      <a16:colId xmlns:a16="http://schemas.microsoft.com/office/drawing/2014/main" val="3669250044"/>
                    </a:ext>
                  </a:extLst>
                </a:gridCol>
                <a:gridCol w="553897">
                  <a:extLst>
                    <a:ext uri="{9D8B030D-6E8A-4147-A177-3AD203B41FA5}">
                      <a16:colId xmlns:a16="http://schemas.microsoft.com/office/drawing/2014/main" val="1624545639"/>
                    </a:ext>
                  </a:extLst>
                </a:gridCol>
                <a:gridCol w="490595">
                  <a:extLst>
                    <a:ext uri="{9D8B030D-6E8A-4147-A177-3AD203B41FA5}">
                      <a16:colId xmlns:a16="http://schemas.microsoft.com/office/drawing/2014/main" val="1592490458"/>
                    </a:ext>
                  </a:extLst>
                </a:gridCol>
                <a:gridCol w="553897">
                  <a:extLst>
                    <a:ext uri="{9D8B030D-6E8A-4147-A177-3AD203B41FA5}">
                      <a16:colId xmlns:a16="http://schemas.microsoft.com/office/drawing/2014/main" val="3176155106"/>
                    </a:ext>
                  </a:extLst>
                </a:gridCol>
                <a:gridCol w="844035">
                  <a:extLst>
                    <a:ext uri="{9D8B030D-6E8A-4147-A177-3AD203B41FA5}">
                      <a16:colId xmlns:a16="http://schemas.microsoft.com/office/drawing/2014/main" val="4171588002"/>
                    </a:ext>
                  </a:extLst>
                </a:gridCol>
              </a:tblGrid>
              <a:tr h="290966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 dirty="0">
                          <a:effectLst/>
                        </a:rPr>
                        <a:t> 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</a:rPr>
                        <a:t>2013-2018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>
                          <a:effectLst/>
                        </a:rPr>
                        <a:t> 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77460626"/>
                  </a:ext>
                </a:extLst>
              </a:tr>
              <a:tr h="290966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1" u="none" strike="noStrike" dirty="0">
                          <a:effectLst/>
                        </a:rPr>
                        <a:t>emelt érettségi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hu-HU" sz="1200" u="none" strike="noStrike">
                          <a:effectLst/>
                        </a:rPr>
                        <a:t>országos</a:t>
                      </a:r>
                      <a:endParaRPr lang="hu-H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hu-HU" sz="1200" u="none" strike="noStrike">
                          <a:effectLst/>
                        </a:rPr>
                        <a:t>AKG</a:t>
                      </a:r>
                      <a:endParaRPr lang="hu-H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u="none" strike="noStrike" dirty="0">
                          <a:effectLst/>
                        </a:rPr>
                        <a:t>eltérés (+)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8667682"/>
                  </a:ext>
                </a:extLst>
              </a:tr>
              <a:tr h="290966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>
                          <a:effectLst/>
                        </a:rPr>
                        <a:t> 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u="none" strike="noStrike">
                          <a:effectLst/>
                        </a:rPr>
                        <a:t>fő</a:t>
                      </a:r>
                      <a:endParaRPr lang="hu-H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u="none" strike="noStrike">
                          <a:effectLst/>
                        </a:rPr>
                        <a:t>%</a:t>
                      </a:r>
                      <a:endParaRPr lang="hu-H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u="none" strike="noStrike">
                          <a:effectLst/>
                        </a:rPr>
                        <a:t>fő</a:t>
                      </a:r>
                      <a:endParaRPr lang="hu-H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u="none" strike="noStrike">
                          <a:effectLst/>
                        </a:rPr>
                        <a:t>%</a:t>
                      </a:r>
                      <a:endParaRPr lang="hu-H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u="none" strike="noStrike">
                          <a:effectLst/>
                        </a:rPr>
                        <a:t>%</a:t>
                      </a:r>
                      <a:endParaRPr lang="hu-H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84561737"/>
                  </a:ext>
                </a:extLst>
              </a:tr>
              <a:tr h="290966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 dirty="0">
                          <a:effectLst/>
                        </a:rPr>
                        <a:t>angol nyelv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 dirty="0">
                          <a:effectLst/>
                        </a:rPr>
                        <a:t>34762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>
                          <a:effectLst/>
                        </a:rPr>
                        <a:t>72,3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>
                          <a:effectLst/>
                        </a:rPr>
                        <a:t>345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1" u="none" strike="noStrike" dirty="0">
                          <a:effectLst/>
                        </a:rPr>
                        <a:t>79,9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 dirty="0">
                          <a:effectLst/>
                        </a:rPr>
                        <a:t>7,6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1813280"/>
                  </a:ext>
                </a:extLst>
              </a:tr>
              <a:tr h="290966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>
                          <a:effectLst/>
                        </a:rPr>
                        <a:t>biológia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 dirty="0">
                          <a:effectLst/>
                        </a:rPr>
                        <a:t>21389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>
                          <a:effectLst/>
                        </a:rPr>
                        <a:t>66,9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>
                          <a:effectLst/>
                        </a:rPr>
                        <a:t>52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1" u="none" strike="noStrike" dirty="0">
                          <a:effectLst/>
                        </a:rPr>
                        <a:t>72,6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>
                          <a:effectLst/>
                        </a:rPr>
                        <a:t>5,6</a:t>
                      </a:r>
                      <a:endParaRPr lang="hu-H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79381332"/>
                  </a:ext>
                </a:extLst>
              </a:tr>
              <a:tr h="290966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>
                          <a:effectLst/>
                        </a:rPr>
                        <a:t>fizika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>
                          <a:effectLst/>
                        </a:rPr>
                        <a:t>5840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>
                          <a:effectLst/>
                        </a:rPr>
                        <a:t>72,0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>
                          <a:effectLst/>
                        </a:rPr>
                        <a:t>25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1" u="none" strike="noStrike" dirty="0">
                          <a:effectLst/>
                        </a:rPr>
                        <a:t>77,7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>
                          <a:effectLst/>
                        </a:rPr>
                        <a:t>5,8</a:t>
                      </a:r>
                      <a:endParaRPr lang="hu-H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42761475"/>
                  </a:ext>
                </a:extLst>
              </a:tr>
              <a:tr h="290966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>
                          <a:effectLst/>
                        </a:rPr>
                        <a:t>francia nyelv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>
                          <a:effectLst/>
                        </a:rPr>
                        <a:t>2117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>
                          <a:effectLst/>
                        </a:rPr>
                        <a:t>73,4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>
                          <a:effectLst/>
                        </a:rPr>
                        <a:t>21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1" u="none" strike="noStrike" dirty="0">
                          <a:effectLst/>
                        </a:rPr>
                        <a:t>70,4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>
                          <a:effectLst/>
                        </a:rPr>
                        <a:t>-3,0</a:t>
                      </a:r>
                      <a:endParaRPr lang="hu-H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5822175"/>
                  </a:ext>
                </a:extLst>
              </a:tr>
              <a:tr h="290966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>
                          <a:effectLst/>
                        </a:rPr>
                        <a:t>gazdasági ismeretek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>
                          <a:effectLst/>
                        </a:rPr>
                        <a:t>338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>
                          <a:effectLst/>
                        </a:rPr>
                        <a:t>83,3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 dirty="0">
                          <a:effectLst/>
                        </a:rPr>
                        <a:t>62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1" u="none" strike="noStrike" dirty="0">
                          <a:effectLst/>
                        </a:rPr>
                        <a:t>83,0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>
                          <a:effectLst/>
                        </a:rPr>
                        <a:t>-0,3</a:t>
                      </a:r>
                      <a:endParaRPr lang="hu-H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1394233"/>
                  </a:ext>
                </a:extLst>
              </a:tr>
              <a:tr h="290966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>
                          <a:effectLst/>
                        </a:rPr>
                        <a:t>informatika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>
                          <a:effectLst/>
                        </a:rPr>
                        <a:t>4964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>
                          <a:effectLst/>
                        </a:rPr>
                        <a:t>67,6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 dirty="0">
                          <a:effectLst/>
                        </a:rPr>
                        <a:t>26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1" u="none" strike="noStrike" dirty="0">
                          <a:effectLst/>
                        </a:rPr>
                        <a:t>78,6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>
                          <a:effectLst/>
                        </a:rPr>
                        <a:t>11,0</a:t>
                      </a:r>
                      <a:endParaRPr lang="hu-H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59590393"/>
                  </a:ext>
                </a:extLst>
              </a:tr>
              <a:tr h="290966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>
                          <a:effectLst/>
                        </a:rPr>
                        <a:t>kémia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>
                          <a:effectLst/>
                        </a:rPr>
                        <a:t>11902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>
                          <a:effectLst/>
                        </a:rPr>
                        <a:t>64,6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>
                          <a:effectLst/>
                        </a:rPr>
                        <a:t>31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1" u="none" strike="noStrike">
                          <a:effectLst/>
                        </a:rPr>
                        <a:t>67,7</a:t>
                      </a:r>
                      <a:endParaRPr lang="hu-H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 dirty="0">
                          <a:effectLst/>
                        </a:rPr>
                        <a:t>3,1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63011137"/>
                  </a:ext>
                </a:extLst>
              </a:tr>
              <a:tr h="330700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 dirty="0">
                          <a:effectLst/>
                        </a:rPr>
                        <a:t>magyar nyelv és irodalom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>
                          <a:effectLst/>
                        </a:rPr>
                        <a:t>7217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>
                          <a:effectLst/>
                        </a:rPr>
                        <a:t>65,6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>
                          <a:effectLst/>
                        </a:rPr>
                        <a:t>19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1" u="none" strike="noStrike" dirty="0">
                          <a:effectLst/>
                        </a:rPr>
                        <a:t>76,0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>
                          <a:effectLst/>
                        </a:rPr>
                        <a:t>10,4</a:t>
                      </a:r>
                      <a:endParaRPr lang="hu-H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56718844"/>
                  </a:ext>
                </a:extLst>
              </a:tr>
              <a:tr h="290966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>
                          <a:effectLst/>
                        </a:rPr>
                        <a:t>matematika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>
                          <a:effectLst/>
                        </a:rPr>
                        <a:t>17646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>
                          <a:effectLst/>
                        </a:rPr>
                        <a:t>70,3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>
                          <a:effectLst/>
                        </a:rPr>
                        <a:t>71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1" u="none" strike="noStrike" dirty="0">
                          <a:effectLst/>
                        </a:rPr>
                        <a:t>72,3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 dirty="0">
                          <a:effectLst/>
                        </a:rPr>
                        <a:t>1,9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52595063"/>
                  </a:ext>
                </a:extLst>
              </a:tr>
              <a:tr h="290966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>
                          <a:effectLst/>
                        </a:rPr>
                        <a:t>német nyelv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>
                          <a:effectLst/>
                        </a:rPr>
                        <a:t>8035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>
                          <a:effectLst/>
                        </a:rPr>
                        <a:t>73,7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>
                          <a:effectLst/>
                        </a:rPr>
                        <a:t>64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1" u="none" strike="noStrike" dirty="0">
                          <a:effectLst/>
                        </a:rPr>
                        <a:t>77,4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 dirty="0">
                          <a:effectLst/>
                        </a:rPr>
                        <a:t>3,7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06920736"/>
                  </a:ext>
                </a:extLst>
              </a:tr>
              <a:tr h="290966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>
                          <a:effectLst/>
                        </a:rPr>
                        <a:t>spanyol nyelv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>
                          <a:effectLst/>
                        </a:rPr>
                        <a:t>1903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>
                          <a:effectLst/>
                        </a:rPr>
                        <a:t>75,5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>
                          <a:effectLst/>
                        </a:rPr>
                        <a:t>35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1" u="none" strike="noStrike" dirty="0">
                          <a:effectLst/>
                        </a:rPr>
                        <a:t>71,2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 dirty="0">
                          <a:effectLst/>
                        </a:rPr>
                        <a:t>-4,4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69173593"/>
                  </a:ext>
                </a:extLst>
              </a:tr>
              <a:tr h="290966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>
                          <a:effectLst/>
                        </a:rPr>
                        <a:t>társadalomismeret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>
                          <a:effectLst/>
                        </a:rPr>
                        <a:t>664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>
                          <a:effectLst/>
                        </a:rPr>
                        <a:t>70,5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>
                          <a:effectLst/>
                        </a:rPr>
                        <a:t>50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1" u="none" strike="noStrike" dirty="0">
                          <a:effectLst/>
                        </a:rPr>
                        <a:t>79,9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 dirty="0">
                          <a:effectLst/>
                        </a:rPr>
                        <a:t>9,4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82909058"/>
                  </a:ext>
                </a:extLst>
              </a:tr>
              <a:tr h="290966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>
                          <a:effectLst/>
                        </a:rPr>
                        <a:t>történelem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>
                          <a:effectLst/>
                        </a:rPr>
                        <a:t>25134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>
                          <a:effectLst/>
                        </a:rPr>
                        <a:t>68,4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>
                          <a:effectLst/>
                        </a:rPr>
                        <a:t>69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1" u="none" strike="noStrike" dirty="0">
                          <a:effectLst/>
                        </a:rPr>
                        <a:t>72,4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u="none" strike="noStrike" dirty="0">
                          <a:effectLst/>
                        </a:rPr>
                        <a:t>4,0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31319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2131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2" y="188640"/>
            <a:ext cx="5143500" cy="3390900"/>
          </a:xfrm>
          <a:prstGeom prst="rect">
            <a:avLst/>
          </a:prstGeom>
        </p:spPr>
      </p:pic>
      <p:pic>
        <p:nvPicPr>
          <p:cNvPr id="3" name="Kép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56670" y="2996952"/>
            <a:ext cx="5439519" cy="3751709"/>
          </a:xfrm>
          <a:prstGeom prst="rect">
            <a:avLst/>
          </a:prstGeom>
        </p:spPr>
      </p:pic>
      <p:pic>
        <p:nvPicPr>
          <p:cNvPr id="4" name="Kép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96136" y="188640"/>
            <a:ext cx="3235875" cy="1944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9902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82677" y="188640"/>
            <a:ext cx="7386637" cy="6415487"/>
          </a:xfrm>
          <a:prstGeom prst="rect">
            <a:avLst/>
          </a:prstGeom>
        </p:spPr>
      </p:pic>
      <p:pic>
        <p:nvPicPr>
          <p:cNvPr id="3" name="Kép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144" y="1556792"/>
            <a:ext cx="2162592" cy="666312"/>
          </a:xfrm>
          <a:prstGeom prst="rect">
            <a:avLst/>
          </a:prstGeom>
        </p:spPr>
      </p:pic>
      <p:sp>
        <p:nvSpPr>
          <p:cNvPr id="4" name="Téglalap 3"/>
          <p:cNvSpPr/>
          <p:nvPr/>
        </p:nvSpPr>
        <p:spPr>
          <a:xfrm>
            <a:off x="0" y="2204864"/>
            <a:ext cx="20697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u-HU" dirty="0"/>
              <a:t>2014. november 14.</a:t>
            </a:r>
          </a:p>
        </p:txBody>
      </p:sp>
    </p:spTree>
    <p:extLst>
      <p:ext uri="{BB962C8B-B14F-4D97-AF65-F5344CB8AC3E}">
        <p14:creationId xmlns:p14="http://schemas.microsoft.com/office/powerpoint/2010/main" val="14565531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>
            <a:extLst>
              <a:ext uri="{FF2B5EF4-FFF2-40B4-BE49-F238E27FC236}">
                <a16:creationId xmlns:a16="http://schemas.microsoft.com/office/drawing/2014/main" id="{77F3D486-6E04-4718-B968-99E2A9DC22E2}"/>
              </a:ext>
            </a:extLst>
          </p:cNvPr>
          <p:cNvSpPr txBox="1"/>
          <p:nvPr/>
        </p:nvSpPr>
        <p:spPr>
          <a:xfrm>
            <a:off x="2645863" y="479078"/>
            <a:ext cx="38522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dirty="0"/>
              <a:t>Tantárgyválasztás az AKG-ban</a:t>
            </a:r>
          </a:p>
        </p:txBody>
      </p:sp>
      <p:graphicFrame>
        <p:nvGraphicFramePr>
          <p:cNvPr id="3" name="Táblázat 2">
            <a:extLst>
              <a:ext uri="{FF2B5EF4-FFF2-40B4-BE49-F238E27FC236}">
                <a16:creationId xmlns:a16="http://schemas.microsoft.com/office/drawing/2014/main" id="{4A871FB8-55E0-4D8F-9AF8-2884C52B85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9095569"/>
              </p:ext>
            </p:extLst>
          </p:nvPr>
        </p:nvGraphicFramePr>
        <p:xfrm>
          <a:off x="1101964" y="1196752"/>
          <a:ext cx="3187700" cy="1400175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2578707">
                  <a:extLst>
                    <a:ext uri="{9D8B030D-6E8A-4147-A177-3AD203B41FA5}">
                      <a16:colId xmlns:a16="http://schemas.microsoft.com/office/drawing/2014/main" val="1057072426"/>
                    </a:ext>
                  </a:extLst>
                </a:gridCol>
                <a:gridCol w="608993">
                  <a:extLst>
                    <a:ext uri="{9D8B030D-6E8A-4147-A177-3AD203B41FA5}">
                      <a16:colId xmlns:a16="http://schemas.microsoft.com/office/drawing/2014/main" val="4040248819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1" u="none" strike="noStrike" dirty="0">
                          <a:effectLst/>
                        </a:rPr>
                        <a:t>kötelező tanórák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u="none" strike="noStrike" dirty="0">
                          <a:effectLst/>
                        </a:rPr>
                        <a:t>óraszám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5326027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>
                          <a:effectLst/>
                        </a:rPr>
                        <a:t>magyar nyelv és irodalom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u="none" strike="noStrike" dirty="0">
                          <a:effectLst/>
                        </a:rPr>
                        <a:t>4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4930132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>
                          <a:effectLst/>
                        </a:rPr>
                        <a:t>történelem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u="none" strike="noStrike" dirty="0">
                          <a:effectLst/>
                        </a:rPr>
                        <a:t>3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0933834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>
                          <a:effectLst/>
                        </a:rPr>
                        <a:t>matematika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u="none" strike="noStrike" dirty="0">
                          <a:effectLst/>
                        </a:rPr>
                        <a:t>4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6574872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>
                          <a:effectLst/>
                        </a:rPr>
                        <a:t>testnevelés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u="none" strike="noStrike" dirty="0">
                          <a:effectLst/>
                        </a:rPr>
                        <a:t>3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6052874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>
                          <a:effectLst/>
                        </a:rPr>
                        <a:t>testnevelés sportkör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u="none" strike="noStrike" dirty="0">
                          <a:effectLst/>
                        </a:rPr>
                        <a:t>2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3577008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>
                          <a:effectLst/>
                        </a:rPr>
                        <a:t>patrónusi foglalkozás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u="none" strike="noStrike" dirty="0">
                          <a:effectLst/>
                        </a:rPr>
                        <a:t>2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91724048"/>
                  </a:ext>
                </a:extLst>
              </a:tr>
            </a:tbl>
          </a:graphicData>
        </a:graphic>
      </p:graphicFrame>
      <p:graphicFrame>
        <p:nvGraphicFramePr>
          <p:cNvPr id="4" name="Táblázat 3">
            <a:extLst>
              <a:ext uri="{FF2B5EF4-FFF2-40B4-BE49-F238E27FC236}">
                <a16:creationId xmlns:a16="http://schemas.microsoft.com/office/drawing/2014/main" id="{77F9837E-8386-4C96-8C08-B799B7C360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519390"/>
              </p:ext>
            </p:extLst>
          </p:nvPr>
        </p:nvGraphicFramePr>
        <p:xfrm>
          <a:off x="4755887" y="1196752"/>
          <a:ext cx="3187700" cy="80010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2578707">
                  <a:extLst>
                    <a:ext uri="{9D8B030D-6E8A-4147-A177-3AD203B41FA5}">
                      <a16:colId xmlns:a16="http://schemas.microsoft.com/office/drawing/2014/main" val="1408059330"/>
                    </a:ext>
                  </a:extLst>
                </a:gridCol>
                <a:gridCol w="608993">
                  <a:extLst>
                    <a:ext uri="{9D8B030D-6E8A-4147-A177-3AD203B41FA5}">
                      <a16:colId xmlns:a16="http://schemas.microsoft.com/office/drawing/2014/main" val="2160727550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1" u="none" strike="noStrike" dirty="0">
                          <a:effectLst/>
                        </a:rPr>
                        <a:t>emelt szintű pluszórák (A csoport)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200" u="none" strike="noStrike" dirty="0">
                          <a:effectLst/>
                        </a:rPr>
                        <a:t>óraszám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0679634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>
                          <a:effectLst/>
                        </a:rPr>
                        <a:t>magyar nyelv és irodalom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u="none" strike="noStrike" dirty="0">
                          <a:effectLst/>
                        </a:rPr>
                        <a:t>2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0968163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>
                          <a:effectLst/>
                        </a:rPr>
                        <a:t>történelem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u="none" strike="noStrike" dirty="0">
                          <a:effectLst/>
                        </a:rPr>
                        <a:t>2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729522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 dirty="0">
                          <a:effectLst/>
                        </a:rPr>
                        <a:t>matematika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u="none" strike="noStrike" dirty="0">
                          <a:effectLst/>
                        </a:rPr>
                        <a:t>2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73930933"/>
                  </a:ext>
                </a:extLst>
              </a:tr>
            </a:tbl>
          </a:graphicData>
        </a:graphic>
      </p:graphicFrame>
      <p:graphicFrame>
        <p:nvGraphicFramePr>
          <p:cNvPr id="5" name="Táblázat 4">
            <a:extLst>
              <a:ext uri="{FF2B5EF4-FFF2-40B4-BE49-F238E27FC236}">
                <a16:creationId xmlns:a16="http://schemas.microsoft.com/office/drawing/2014/main" id="{8DE0EFE0-9F48-433D-A91D-11CD3E2729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2544229"/>
              </p:ext>
            </p:extLst>
          </p:nvPr>
        </p:nvGraphicFramePr>
        <p:xfrm>
          <a:off x="4755887" y="2400883"/>
          <a:ext cx="3187700" cy="120015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2578707">
                  <a:extLst>
                    <a:ext uri="{9D8B030D-6E8A-4147-A177-3AD203B41FA5}">
                      <a16:colId xmlns:a16="http://schemas.microsoft.com/office/drawing/2014/main" val="3564067609"/>
                    </a:ext>
                  </a:extLst>
                </a:gridCol>
                <a:gridCol w="608993">
                  <a:extLst>
                    <a:ext uri="{9D8B030D-6E8A-4147-A177-3AD203B41FA5}">
                      <a16:colId xmlns:a16="http://schemas.microsoft.com/office/drawing/2014/main" val="1293838492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1" u="none" strike="noStrike" dirty="0">
                          <a:effectLst/>
                        </a:rPr>
                        <a:t>emelt </a:t>
                      </a:r>
                      <a:r>
                        <a:rPr lang="hu-HU" sz="1200" b="1" u="none" strike="noStrike" dirty="0" err="1">
                          <a:effectLst/>
                        </a:rPr>
                        <a:t>szinű</a:t>
                      </a:r>
                      <a:r>
                        <a:rPr lang="hu-HU" sz="1200" b="1" u="none" strike="noStrike" dirty="0">
                          <a:effectLst/>
                        </a:rPr>
                        <a:t> választható órák (A csoport)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200" u="none" strike="noStrike" dirty="0">
                          <a:effectLst/>
                        </a:rPr>
                        <a:t>óraszám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4941418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>
                          <a:effectLst/>
                        </a:rPr>
                        <a:t>biológia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u="none" strike="noStrike" dirty="0">
                          <a:effectLst/>
                        </a:rPr>
                        <a:t>5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1895403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>
                          <a:effectLst/>
                        </a:rPr>
                        <a:t>fizika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u="none" strike="noStrike" dirty="0">
                          <a:effectLst/>
                        </a:rPr>
                        <a:t>5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5511414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>
                          <a:effectLst/>
                        </a:rPr>
                        <a:t>kémia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u="none" strike="noStrike" dirty="0">
                          <a:effectLst/>
                        </a:rPr>
                        <a:t>5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1559053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>
                          <a:effectLst/>
                        </a:rPr>
                        <a:t>gazdasági ismeretek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u="none" strike="noStrike" dirty="0">
                          <a:effectLst/>
                        </a:rPr>
                        <a:t>5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7192581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>
                          <a:effectLst/>
                        </a:rPr>
                        <a:t>informatika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u="none" strike="noStrike" dirty="0">
                          <a:effectLst/>
                        </a:rPr>
                        <a:t>2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67288459"/>
                  </a:ext>
                </a:extLst>
              </a:tr>
            </a:tbl>
          </a:graphicData>
        </a:graphic>
      </p:graphicFrame>
      <p:graphicFrame>
        <p:nvGraphicFramePr>
          <p:cNvPr id="6" name="Táblázat 5">
            <a:extLst>
              <a:ext uri="{FF2B5EF4-FFF2-40B4-BE49-F238E27FC236}">
                <a16:creationId xmlns:a16="http://schemas.microsoft.com/office/drawing/2014/main" id="{995D6F25-5514-4688-BA13-360C6E852E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2531971"/>
              </p:ext>
            </p:extLst>
          </p:nvPr>
        </p:nvGraphicFramePr>
        <p:xfrm>
          <a:off x="1101964" y="2840930"/>
          <a:ext cx="3187700" cy="600075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2578707">
                  <a:extLst>
                    <a:ext uri="{9D8B030D-6E8A-4147-A177-3AD203B41FA5}">
                      <a16:colId xmlns:a16="http://schemas.microsoft.com/office/drawing/2014/main" val="522589999"/>
                    </a:ext>
                  </a:extLst>
                </a:gridCol>
                <a:gridCol w="608993">
                  <a:extLst>
                    <a:ext uri="{9D8B030D-6E8A-4147-A177-3AD203B41FA5}">
                      <a16:colId xmlns:a16="http://schemas.microsoft.com/office/drawing/2014/main" val="663875287"/>
                    </a:ext>
                  </a:extLst>
                </a:gridCol>
              </a:tblGrid>
              <a:tr h="2000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hu-HU" sz="1200" b="1" u="none" strike="noStrike" dirty="0">
                          <a:effectLst/>
                        </a:rPr>
                        <a:t>kötelező, leadható nyelvórák </a:t>
                      </a:r>
                      <a:r>
                        <a:rPr lang="hu-HU" sz="1200" u="none" strike="noStrike" dirty="0">
                          <a:effectLst/>
                        </a:rPr>
                        <a:t>(B2 szint után)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525696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 dirty="0">
                          <a:effectLst/>
                        </a:rPr>
                        <a:t>angol nyelv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u="none" strike="noStrike" dirty="0">
                          <a:effectLst/>
                        </a:rPr>
                        <a:t>2 v. 3 v. 5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2329674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>
                          <a:effectLst/>
                        </a:rPr>
                        <a:t>második nyelv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u="none" strike="noStrike" dirty="0">
                          <a:effectLst/>
                        </a:rPr>
                        <a:t>5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49479252"/>
                  </a:ext>
                </a:extLst>
              </a:tr>
            </a:tbl>
          </a:graphicData>
        </a:graphic>
      </p:graphicFrame>
      <p:graphicFrame>
        <p:nvGraphicFramePr>
          <p:cNvPr id="7" name="Táblázat 6">
            <a:extLst>
              <a:ext uri="{FF2B5EF4-FFF2-40B4-BE49-F238E27FC236}">
                <a16:creationId xmlns:a16="http://schemas.microsoft.com/office/drawing/2014/main" id="{29A8707D-6BC6-49E2-874B-FD2BC7531D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7601087"/>
              </p:ext>
            </p:extLst>
          </p:nvPr>
        </p:nvGraphicFramePr>
        <p:xfrm>
          <a:off x="4788024" y="4005064"/>
          <a:ext cx="3187700" cy="160020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2578707">
                  <a:extLst>
                    <a:ext uri="{9D8B030D-6E8A-4147-A177-3AD203B41FA5}">
                      <a16:colId xmlns:a16="http://schemas.microsoft.com/office/drawing/2014/main" val="578347364"/>
                    </a:ext>
                  </a:extLst>
                </a:gridCol>
                <a:gridCol w="608993">
                  <a:extLst>
                    <a:ext uri="{9D8B030D-6E8A-4147-A177-3AD203B41FA5}">
                      <a16:colId xmlns:a16="http://schemas.microsoft.com/office/drawing/2014/main" val="299867211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1" u="none" strike="noStrike" dirty="0">
                          <a:effectLst/>
                        </a:rPr>
                        <a:t>középszintű választható órák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200" u="none" strike="noStrike" dirty="0">
                          <a:effectLst/>
                        </a:rPr>
                        <a:t>óraszám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3329686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>
                          <a:effectLst/>
                        </a:rPr>
                        <a:t>média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u="none" strike="noStrike" dirty="0">
                          <a:effectLst/>
                        </a:rPr>
                        <a:t>5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7208718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>
                          <a:effectLst/>
                        </a:rPr>
                        <a:t>pszichológia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u="none" strike="noStrike" dirty="0">
                          <a:effectLst/>
                        </a:rPr>
                        <a:t>2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3884465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>
                          <a:effectLst/>
                        </a:rPr>
                        <a:t>művészettörténet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u="none" strike="noStrike" dirty="0">
                          <a:effectLst/>
                        </a:rPr>
                        <a:t>3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6212314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>
                          <a:effectLst/>
                        </a:rPr>
                        <a:t>vizuális kultúra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u="none" strike="noStrike" dirty="0">
                          <a:effectLst/>
                        </a:rPr>
                        <a:t>3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627636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>
                          <a:effectLst/>
                        </a:rPr>
                        <a:t>biológia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u="none" strike="noStrike" dirty="0">
                          <a:effectLst/>
                        </a:rPr>
                        <a:t>3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229984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>
                          <a:effectLst/>
                        </a:rPr>
                        <a:t>földrajz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u="none" strike="noStrike" dirty="0">
                          <a:effectLst/>
                        </a:rPr>
                        <a:t>3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7195304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>
                          <a:effectLst/>
                        </a:rPr>
                        <a:t>társadalomismeret (12.-ben)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u="none" strike="noStrike" dirty="0">
                          <a:effectLst/>
                        </a:rPr>
                        <a:t>1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54825254"/>
                  </a:ext>
                </a:extLst>
              </a:tr>
            </a:tbl>
          </a:graphicData>
        </a:graphic>
      </p:graphicFrame>
      <p:graphicFrame>
        <p:nvGraphicFramePr>
          <p:cNvPr id="8" name="Táblázat 7">
            <a:extLst>
              <a:ext uri="{FF2B5EF4-FFF2-40B4-BE49-F238E27FC236}">
                <a16:creationId xmlns:a16="http://schemas.microsoft.com/office/drawing/2014/main" id="{97FEE4D0-F4D9-464E-B7A2-D81AE58C5D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0972838"/>
              </p:ext>
            </p:extLst>
          </p:nvPr>
        </p:nvGraphicFramePr>
        <p:xfrm>
          <a:off x="1101964" y="3580221"/>
          <a:ext cx="3187700" cy="120015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2578707">
                  <a:extLst>
                    <a:ext uri="{9D8B030D-6E8A-4147-A177-3AD203B41FA5}">
                      <a16:colId xmlns:a16="http://schemas.microsoft.com/office/drawing/2014/main" val="4052289248"/>
                    </a:ext>
                  </a:extLst>
                </a:gridCol>
                <a:gridCol w="608993">
                  <a:extLst>
                    <a:ext uri="{9D8B030D-6E8A-4147-A177-3AD203B41FA5}">
                      <a16:colId xmlns:a16="http://schemas.microsoft.com/office/drawing/2014/main" val="436486211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1" u="none" strike="noStrike" dirty="0">
                          <a:effectLst/>
                        </a:rPr>
                        <a:t>egyéb választható órák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200" u="none" strike="noStrike" dirty="0">
                          <a:effectLst/>
                        </a:rPr>
                        <a:t>óraszám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2115246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>
                          <a:effectLst/>
                        </a:rPr>
                        <a:t>történeti társadalomismeret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u="none" strike="noStrike" dirty="0">
                          <a:effectLst/>
                        </a:rPr>
                        <a:t>3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065908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>
                          <a:effectLst/>
                        </a:rPr>
                        <a:t>jogom van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u="none" strike="noStrike" dirty="0">
                          <a:effectLst/>
                        </a:rPr>
                        <a:t>2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0536723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>
                          <a:effectLst/>
                        </a:rPr>
                        <a:t>életmódtörténet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u="none" strike="noStrike" dirty="0">
                          <a:effectLst/>
                        </a:rPr>
                        <a:t>2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5583358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>
                          <a:effectLst/>
                        </a:rPr>
                        <a:t>specializációk (idegen nyelv, stb.)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u="none" strike="noStrike" dirty="0">
                          <a:effectLst/>
                        </a:rPr>
                        <a:t>2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7029311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>
                          <a:effectLst/>
                        </a:rPr>
                        <a:t>alkotókörök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u="none" strike="noStrike" dirty="0">
                          <a:effectLst/>
                        </a:rPr>
                        <a:t>2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60477971"/>
                  </a:ext>
                </a:extLst>
              </a:tr>
            </a:tbl>
          </a:graphicData>
        </a:graphic>
      </p:graphicFrame>
      <p:graphicFrame>
        <p:nvGraphicFramePr>
          <p:cNvPr id="10" name="Táblázat 9">
            <a:extLst>
              <a:ext uri="{FF2B5EF4-FFF2-40B4-BE49-F238E27FC236}">
                <a16:creationId xmlns:a16="http://schemas.microsoft.com/office/drawing/2014/main" id="{9FB0517A-0E78-48DE-AC62-DDC54BFE71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0283604"/>
              </p:ext>
            </p:extLst>
          </p:nvPr>
        </p:nvGraphicFramePr>
        <p:xfrm>
          <a:off x="1101964" y="4919587"/>
          <a:ext cx="3187700" cy="1758315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2578707">
                  <a:extLst>
                    <a:ext uri="{9D8B030D-6E8A-4147-A177-3AD203B41FA5}">
                      <a16:colId xmlns:a16="http://schemas.microsoft.com/office/drawing/2014/main" val="1501227012"/>
                    </a:ext>
                  </a:extLst>
                </a:gridCol>
                <a:gridCol w="608993">
                  <a:extLst>
                    <a:ext uri="{9D8B030D-6E8A-4147-A177-3AD203B41FA5}">
                      <a16:colId xmlns:a16="http://schemas.microsoft.com/office/drawing/2014/main" val="2582902552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1" u="none" strike="noStrike" dirty="0">
                          <a:effectLst/>
                        </a:rPr>
                        <a:t>korábbi években létező tárgyak</a:t>
                      </a:r>
                    </a:p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(példák választható, de jelenleg nem működő tárgyakra)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200" u="none" strike="noStrike" dirty="0">
                          <a:effectLst/>
                        </a:rPr>
                        <a:t>óraszám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8118312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 dirty="0">
                          <a:effectLst/>
                        </a:rPr>
                        <a:t>ének-zene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u="none" strike="noStrike" dirty="0">
                          <a:effectLst/>
                        </a:rPr>
                        <a:t>3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570012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 dirty="0">
                          <a:effectLst/>
                        </a:rPr>
                        <a:t>dráma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u="none" strike="noStrike" dirty="0">
                          <a:effectLst/>
                        </a:rPr>
                        <a:t>2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6821833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 dirty="0">
                          <a:effectLst/>
                        </a:rPr>
                        <a:t>kommunikáció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u="none" strike="noStrike" dirty="0">
                          <a:effectLst/>
                        </a:rPr>
                        <a:t>2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5464362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 dirty="0">
                          <a:effectLst/>
                        </a:rPr>
                        <a:t>néprajz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u="none" strike="noStrike" dirty="0">
                          <a:effectLst/>
                        </a:rPr>
                        <a:t>2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256705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 dirty="0">
                          <a:effectLst/>
                        </a:rPr>
                        <a:t>filozófia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u="none" strike="noStrike" dirty="0">
                          <a:effectLst/>
                        </a:rPr>
                        <a:t>2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6016776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testnevelés érettségi felkészítő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031353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38384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251520" y="404664"/>
            <a:ext cx="8712968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800" dirty="0"/>
              <a:t>Források</a:t>
            </a:r>
          </a:p>
          <a:p>
            <a:endParaRPr lang="hu-HU" dirty="0"/>
          </a:p>
          <a:p>
            <a:r>
              <a:rPr lang="hu-HU" sz="1600" dirty="0"/>
              <a:t>A 2020-tól érvényes felsőoktatási szabályozás: </a:t>
            </a:r>
            <a:r>
              <a:rPr lang="hu-HU" sz="1600" dirty="0">
                <a:hlinkClick r:id="rId2"/>
              </a:rPr>
              <a:t>http://njt.hu/cgi_bin/njt_doc.cgi?docid=158003.351973</a:t>
            </a:r>
            <a:endParaRPr lang="hu-HU" sz="1600" dirty="0"/>
          </a:p>
          <a:p>
            <a:endParaRPr lang="hu-HU" sz="1600" dirty="0"/>
          </a:p>
          <a:p>
            <a:r>
              <a:rPr lang="hu-HU" sz="1600" dirty="0"/>
              <a:t>Hivatalos felsőoktatási tájékoztató: </a:t>
            </a:r>
            <a:r>
              <a:rPr lang="hu-HU" sz="1600" dirty="0">
                <a:hlinkClick r:id="rId3"/>
              </a:rPr>
              <a:t>https://www.felvi.hu/</a:t>
            </a:r>
            <a:endParaRPr lang="hu-HU" sz="1600" dirty="0"/>
          </a:p>
          <a:p>
            <a:endParaRPr lang="hu-HU" sz="1600" dirty="0"/>
          </a:p>
          <a:p>
            <a:r>
              <a:rPr lang="hu-HU" sz="1600" dirty="0"/>
              <a:t>Szakok és érettségi vizsgatárgyak, többletpontok a 2020. évi  felsőoktatási felvételi eljárások során: </a:t>
            </a:r>
            <a:r>
              <a:rPr lang="hu-HU" sz="1600" dirty="0">
                <a:hlinkClick r:id="rId4"/>
              </a:rPr>
              <a:t>https://www.felvi.hu/pub_bin/dload/FFT_2019A/tablazatok/FFT_2019A_2sz_tablazat.pdf</a:t>
            </a:r>
            <a:endParaRPr lang="hu-HU" sz="1600" dirty="0"/>
          </a:p>
          <a:p>
            <a:endParaRPr lang="hu-HU" sz="1600" dirty="0"/>
          </a:p>
          <a:p>
            <a:r>
              <a:rPr lang="hu-HU" sz="1600" dirty="0"/>
              <a:t>AKG érettségi eredmények: </a:t>
            </a:r>
            <a:r>
              <a:rPr lang="hu-HU" sz="1600" dirty="0">
                <a:hlinkClick r:id="rId5"/>
              </a:rPr>
              <a:t>https://www.akg.hu/erettsegi-informaciok/erettsegi_eredmenyek/</a:t>
            </a:r>
            <a:endParaRPr lang="hu-HU" sz="1600" dirty="0"/>
          </a:p>
          <a:p>
            <a:endParaRPr lang="hu-HU" sz="1600" dirty="0"/>
          </a:p>
          <a:p>
            <a:r>
              <a:rPr lang="hu-HU" sz="1600" dirty="0"/>
              <a:t>Országos érettségi statisztikák: </a:t>
            </a:r>
            <a:r>
              <a:rPr lang="hu-HU" sz="1600" dirty="0">
                <a:hlinkClick r:id="rId6"/>
              </a:rPr>
              <a:t>https://www.ketszintu.hu/publicstat.php</a:t>
            </a:r>
            <a:endParaRPr lang="hu-HU" sz="1600" dirty="0"/>
          </a:p>
          <a:p>
            <a:endParaRPr lang="hu-HU" sz="1600" dirty="0"/>
          </a:p>
          <a:p>
            <a:r>
              <a:rPr lang="hu-HU" sz="1600" dirty="0"/>
              <a:t>AKG - Továbbtanulási irányok és arányok 2014.: </a:t>
            </a:r>
            <a:r>
              <a:rPr lang="hu-HU" sz="1600" dirty="0">
                <a:hlinkClick r:id="rId7"/>
              </a:rPr>
              <a:t>https://www.akg.hu/tovabbtanulasi-iranyok-2014/</a:t>
            </a:r>
            <a:endParaRPr lang="hu-HU" sz="1600" dirty="0"/>
          </a:p>
        </p:txBody>
      </p:sp>
    </p:spTree>
    <p:extLst>
      <p:ext uri="{BB962C8B-B14F-4D97-AF65-F5344CB8AC3E}">
        <p14:creationId xmlns:p14="http://schemas.microsoft.com/office/powerpoint/2010/main" val="474729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>
            <a:extLst>
              <a:ext uri="{FF2B5EF4-FFF2-40B4-BE49-F238E27FC236}">
                <a16:creationId xmlns:a16="http://schemas.microsoft.com/office/drawing/2014/main" id="{C350BE75-BA99-4C84-A78E-213A4A871DDF}"/>
              </a:ext>
            </a:extLst>
          </p:cNvPr>
          <p:cNvSpPr/>
          <p:nvPr/>
        </p:nvSpPr>
        <p:spPr>
          <a:xfrm>
            <a:off x="2123728" y="332656"/>
            <a:ext cx="53285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000" dirty="0"/>
              <a:t>Miért javaslom azt, hogy ne emelt szintű nyelvi érettségi legyen az első nyelvi vizsga:</a:t>
            </a:r>
          </a:p>
        </p:txBody>
      </p:sp>
      <p:sp>
        <p:nvSpPr>
          <p:cNvPr id="3" name="Téglalap 2">
            <a:extLst>
              <a:ext uri="{FF2B5EF4-FFF2-40B4-BE49-F238E27FC236}">
                <a16:creationId xmlns:a16="http://schemas.microsoft.com/office/drawing/2014/main" id="{C1511557-A7C5-4C6D-9598-90BC337BC26D}"/>
              </a:ext>
            </a:extLst>
          </p:cNvPr>
          <p:cNvSpPr/>
          <p:nvPr/>
        </p:nvSpPr>
        <p:spPr>
          <a:xfrm>
            <a:off x="828427" y="1435998"/>
            <a:ext cx="777686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Ha emelt szinten vizsgázik valaki első vizsgaként:</a:t>
            </a:r>
          </a:p>
          <a:p>
            <a:pPr marL="285750" indent="-285750">
              <a:buFontTx/>
              <a:buChar char="-"/>
            </a:pPr>
            <a:r>
              <a:rPr lang="hu-HU" dirty="0"/>
              <a:t>ez lesz a vizsgaeredménye, ami a továbbtanulásba is beszámíthat</a:t>
            </a:r>
          </a:p>
          <a:p>
            <a:pPr marL="285750" indent="-285750">
              <a:buFontTx/>
              <a:buChar char="-"/>
            </a:pPr>
            <a:r>
              <a:rPr lang="hu-HU" dirty="0"/>
              <a:t>ha elrontja, nem javíthatja addig, amíg tanulói jogviszonyban van, csak a rákövetkező felvételi időszakban</a:t>
            </a:r>
          </a:p>
          <a:p>
            <a:pPr marL="285750" indent="-285750">
              <a:buFontTx/>
              <a:buChar char="-"/>
            </a:pPr>
            <a:r>
              <a:rPr lang="hu-HU" dirty="0"/>
              <a:t>nem feltétlenül csak a felkészültségén múlik a vizsgaeredmény</a:t>
            </a:r>
          </a:p>
          <a:p>
            <a:pPr marL="742950" lvl="1" indent="-285750">
              <a:buFontTx/>
              <a:buChar char="-"/>
            </a:pPr>
            <a:r>
              <a:rPr lang="hu-HU" dirty="0"/>
              <a:t>ha rossz passzban van</a:t>
            </a:r>
          </a:p>
          <a:p>
            <a:pPr marL="742950" lvl="1" indent="-285750">
              <a:buFontTx/>
              <a:buChar char="-"/>
            </a:pPr>
            <a:r>
              <a:rPr lang="hu-HU" dirty="0"/>
              <a:t>ha éppen beteg</a:t>
            </a:r>
          </a:p>
          <a:p>
            <a:pPr marL="742950" lvl="1" indent="-285750">
              <a:buFontTx/>
              <a:buChar char="-"/>
            </a:pPr>
            <a:r>
              <a:rPr lang="hu-HU" dirty="0"/>
              <a:t>ha nem megfelelőek a vizsgakörülmények (ld. 2014. május, angol)</a:t>
            </a:r>
          </a:p>
          <a:p>
            <a:pPr marL="742950" lvl="1" indent="-285750">
              <a:buFontTx/>
              <a:buChar char="-"/>
            </a:pPr>
            <a:r>
              <a:rPr lang="hu-HU" dirty="0"/>
              <a:t>váratlanul nehéz vizsga feladatsora</a:t>
            </a:r>
          </a:p>
          <a:p>
            <a:pPr marL="285750" indent="-285750">
              <a:buFontTx/>
              <a:buChar char="-"/>
            </a:pPr>
            <a:r>
              <a:rPr lang="hu-HU" dirty="0"/>
              <a:t>idegen vizsgabizottság előtt vizsgázik, kell a vizsgarutin</a:t>
            </a:r>
          </a:p>
          <a:p>
            <a:pPr marL="285750" indent="-285750">
              <a:buFontTx/>
              <a:buChar char="-"/>
            </a:pPr>
            <a:endParaRPr lang="hu-HU" dirty="0"/>
          </a:p>
          <a:p>
            <a:r>
              <a:rPr lang="hu-HU" dirty="0"/>
              <a:t>Ha először középszinten vizsgázik:</a:t>
            </a:r>
          </a:p>
          <a:p>
            <a:pPr marL="285750" indent="-285750">
              <a:buFontTx/>
              <a:buChar char="-"/>
            </a:pPr>
            <a:r>
              <a:rPr lang="hu-HU" dirty="0"/>
              <a:t>több vizsgaeredménye is lesz, bizonyos esetben mindkettő beszámíthat, vagy a jobb eredménnyel lehet jobb érettségi átlagot szerezni</a:t>
            </a:r>
          </a:p>
          <a:p>
            <a:pPr marL="285750" indent="-285750">
              <a:buFontTx/>
              <a:buChar char="-"/>
            </a:pPr>
            <a:r>
              <a:rPr lang="hu-HU" dirty="0"/>
              <a:t>elsőként AKG-s tanárjaid előtt vizsgázik</a:t>
            </a:r>
          </a:p>
          <a:p>
            <a:pPr marL="285750" indent="-285750">
              <a:buFontTx/>
              <a:buChar char="-"/>
            </a:pPr>
            <a:r>
              <a:rPr lang="hu-HU" dirty="0"/>
              <a:t>ha elrontja, szintemelővel javíthatja a tanulói jogviszony alatt</a:t>
            </a:r>
          </a:p>
          <a:p>
            <a:pPr marL="742950" lvl="1" indent="-285750">
              <a:buFontTx/>
              <a:buChar char="-"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2223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470025"/>
          </a:xfrm>
        </p:spPr>
        <p:txBody>
          <a:bodyPr/>
          <a:lstStyle/>
          <a:p>
            <a:r>
              <a:rPr lang="hu-HU"/>
              <a:t>500 pontos felvételi rendszer</a:t>
            </a:r>
          </a:p>
        </p:txBody>
      </p:sp>
      <p:graphicFrame>
        <p:nvGraphicFramePr>
          <p:cNvPr id="4" name="Diagram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6023968"/>
              </p:ext>
            </p:extLst>
          </p:nvPr>
        </p:nvGraphicFramePr>
        <p:xfrm>
          <a:off x="1403648" y="1916832"/>
          <a:ext cx="6840760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zövegdoboz 4"/>
          <p:cNvSpPr txBox="1"/>
          <p:nvPr/>
        </p:nvSpPr>
        <p:spPr>
          <a:xfrm>
            <a:off x="5508103" y="2755589"/>
            <a:ext cx="21602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800"/>
              <a:t>tanulmányi pontszám</a:t>
            </a:r>
          </a:p>
        </p:txBody>
      </p:sp>
      <p:sp>
        <p:nvSpPr>
          <p:cNvPr id="7" name="Szövegdoboz 6"/>
          <p:cNvSpPr txBox="1"/>
          <p:nvPr/>
        </p:nvSpPr>
        <p:spPr>
          <a:xfrm>
            <a:off x="179512" y="5661248"/>
            <a:ext cx="21602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800"/>
              <a:t>érettségi pontok</a:t>
            </a: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D0BF740F-7DFD-4E0E-9CF6-AF79CB6AA0FF}"/>
              </a:ext>
            </a:extLst>
          </p:cNvPr>
          <p:cNvSpPr txBox="1"/>
          <p:nvPr/>
        </p:nvSpPr>
        <p:spPr>
          <a:xfrm>
            <a:off x="72244" y="1937420"/>
            <a:ext cx="237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800" dirty="0"/>
              <a:t>többletpontok</a:t>
            </a:r>
          </a:p>
        </p:txBody>
      </p:sp>
    </p:spTree>
    <p:extLst>
      <p:ext uri="{BB962C8B-B14F-4D97-AF65-F5344CB8AC3E}">
        <p14:creationId xmlns:p14="http://schemas.microsoft.com/office/powerpoint/2010/main" val="2592028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470025"/>
          </a:xfrm>
        </p:spPr>
        <p:txBody>
          <a:bodyPr/>
          <a:lstStyle/>
          <a:p>
            <a:r>
              <a:rPr lang="hu-HU"/>
              <a:t>Vizsgapontok</a:t>
            </a:r>
          </a:p>
        </p:txBody>
      </p:sp>
      <p:graphicFrame>
        <p:nvGraphicFramePr>
          <p:cNvPr id="4" name="Diagram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6480074"/>
              </p:ext>
            </p:extLst>
          </p:nvPr>
        </p:nvGraphicFramePr>
        <p:xfrm>
          <a:off x="1403648" y="1916832"/>
          <a:ext cx="6336704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5" name="Egyenes összekötő 4"/>
          <p:cNvCxnSpPr/>
          <p:nvPr/>
        </p:nvCxnSpPr>
        <p:spPr>
          <a:xfrm flipH="1">
            <a:off x="1835696" y="3861048"/>
            <a:ext cx="2160240" cy="23203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zövegdoboz 5"/>
          <p:cNvSpPr txBox="1"/>
          <p:nvPr/>
        </p:nvSpPr>
        <p:spPr>
          <a:xfrm>
            <a:off x="712884" y="4301839"/>
            <a:ext cx="12085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/>
              <a:t>egyik</a:t>
            </a:r>
          </a:p>
          <a:p>
            <a:pPr algn="ctr"/>
            <a:r>
              <a:rPr lang="hu-HU"/>
              <a:t>vizsgatárgy</a:t>
            </a:r>
          </a:p>
          <a:p>
            <a:pPr algn="ctr"/>
            <a:r>
              <a:rPr lang="hu-HU"/>
              <a:t>100 pont</a:t>
            </a:r>
          </a:p>
        </p:txBody>
      </p:sp>
      <p:sp>
        <p:nvSpPr>
          <p:cNvPr id="7" name="Szövegdoboz 6"/>
          <p:cNvSpPr txBox="1"/>
          <p:nvPr/>
        </p:nvSpPr>
        <p:spPr>
          <a:xfrm>
            <a:off x="3131840" y="5805264"/>
            <a:ext cx="12085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/>
              <a:t>másik</a:t>
            </a:r>
          </a:p>
          <a:p>
            <a:pPr algn="ctr"/>
            <a:r>
              <a:rPr lang="hu-HU"/>
              <a:t>vizsgatárgy</a:t>
            </a:r>
          </a:p>
          <a:p>
            <a:pPr algn="ctr"/>
            <a:r>
              <a:rPr lang="hu-HU"/>
              <a:t>100 pont</a:t>
            </a:r>
          </a:p>
        </p:txBody>
      </p:sp>
      <p:sp>
        <p:nvSpPr>
          <p:cNvPr id="9" name="Szövegdoboz 8"/>
          <p:cNvSpPr txBox="1"/>
          <p:nvPr/>
        </p:nvSpPr>
        <p:spPr>
          <a:xfrm>
            <a:off x="584282" y="1845732"/>
            <a:ext cx="66236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/>
              <a:t>Több lehetséges vizsgatárgy esetében a kedvezőbb eredmény számít.</a:t>
            </a:r>
          </a:p>
          <a:p>
            <a:r>
              <a:rPr lang="hu-HU"/>
              <a:t>Azonos vizsgatárgy több eredménye közül a kedvezőbb számít.</a:t>
            </a:r>
          </a:p>
        </p:txBody>
      </p:sp>
    </p:spTree>
    <p:extLst>
      <p:ext uri="{BB962C8B-B14F-4D97-AF65-F5344CB8AC3E}">
        <p14:creationId xmlns:p14="http://schemas.microsoft.com/office/powerpoint/2010/main" val="3936119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zövegdoboz 7"/>
          <p:cNvSpPr txBox="1"/>
          <p:nvPr/>
        </p:nvSpPr>
        <p:spPr>
          <a:xfrm>
            <a:off x="504229" y="441537"/>
            <a:ext cx="783919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800"/>
              <a:t>Vizsgatárgyak: adott </a:t>
            </a:r>
            <a:r>
              <a:rPr lang="hu-HU" sz="2800" b="1"/>
              <a:t>szakokhoz</a:t>
            </a:r>
            <a:r>
              <a:rPr lang="hu-HU" sz="2800"/>
              <a:t> vannak meghirdetve,</a:t>
            </a:r>
          </a:p>
          <a:p>
            <a:r>
              <a:rPr lang="hu-HU" sz="2800"/>
              <a:t>minden egyetem minden karán ugyanazok a tárgyak</a:t>
            </a:r>
          </a:p>
        </p:txBody>
      </p:sp>
      <p:sp>
        <p:nvSpPr>
          <p:cNvPr id="9" name="Szövegdoboz 8"/>
          <p:cNvSpPr txBox="1"/>
          <p:nvPr/>
        </p:nvSpPr>
        <p:spPr>
          <a:xfrm>
            <a:off x="534151" y="1575083"/>
            <a:ext cx="284363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Például:</a:t>
            </a:r>
          </a:p>
          <a:p>
            <a:r>
              <a:rPr lang="hu-HU" dirty="0"/>
              <a:t>turizmus-vendéglátás szak</a:t>
            </a:r>
          </a:p>
          <a:p>
            <a:endParaRPr lang="hu-HU" dirty="0"/>
          </a:p>
          <a:p>
            <a:r>
              <a:rPr lang="hu-HU" dirty="0"/>
              <a:t>Vizsgatárgyak:</a:t>
            </a:r>
          </a:p>
          <a:p>
            <a:r>
              <a:rPr lang="hu-HU" i="1" dirty="0"/>
              <a:t>vagy </a:t>
            </a:r>
            <a:r>
              <a:rPr lang="hu-HU" dirty="0"/>
              <a:t>matematika</a:t>
            </a:r>
          </a:p>
          <a:p>
            <a:r>
              <a:rPr lang="hu-HU" i="1" dirty="0"/>
              <a:t>vagy</a:t>
            </a:r>
            <a:r>
              <a:rPr lang="hu-HU" dirty="0"/>
              <a:t> gazdasági ismeretek</a:t>
            </a:r>
          </a:p>
          <a:p>
            <a:r>
              <a:rPr lang="hu-HU" i="1" dirty="0"/>
              <a:t>vagy</a:t>
            </a:r>
            <a:r>
              <a:rPr lang="hu-HU" dirty="0"/>
              <a:t> történelem</a:t>
            </a:r>
          </a:p>
          <a:p>
            <a:r>
              <a:rPr lang="hu-HU" i="1" dirty="0"/>
              <a:t>vagy</a:t>
            </a:r>
            <a:r>
              <a:rPr lang="hu-HU" dirty="0"/>
              <a:t> idegen nyelv</a:t>
            </a:r>
          </a:p>
          <a:p>
            <a:endParaRPr lang="hu-HU" dirty="0"/>
          </a:p>
          <a:p>
            <a:r>
              <a:rPr lang="hu-HU" dirty="0"/>
              <a:t>A 4 vizsgatárgy közül a 2 legjobb eredményű számít.</a:t>
            </a:r>
          </a:p>
        </p:txBody>
      </p:sp>
      <p:sp>
        <p:nvSpPr>
          <p:cNvPr id="11" name="Téglalap 10"/>
          <p:cNvSpPr/>
          <p:nvPr/>
        </p:nvSpPr>
        <p:spPr>
          <a:xfrm>
            <a:off x="4695280" y="2893586"/>
            <a:ext cx="668808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/>
              <a:t>60</a:t>
            </a:r>
          </a:p>
        </p:txBody>
      </p:sp>
      <p:sp>
        <p:nvSpPr>
          <p:cNvPr id="12" name="Téglalap 11"/>
          <p:cNvSpPr/>
          <p:nvPr/>
        </p:nvSpPr>
        <p:spPr>
          <a:xfrm>
            <a:off x="4695280" y="3973706"/>
            <a:ext cx="668808" cy="216024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>
                <a:solidFill>
                  <a:schemeClr val="tx1"/>
                </a:solidFill>
              </a:rPr>
              <a:t>90</a:t>
            </a:r>
          </a:p>
        </p:txBody>
      </p:sp>
      <p:sp>
        <p:nvSpPr>
          <p:cNvPr id="13" name="Szövegdoboz 12"/>
          <p:cNvSpPr txBox="1"/>
          <p:nvPr/>
        </p:nvSpPr>
        <p:spPr>
          <a:xfrm>
            <a:off x="4458908" y="2210380"/>
            <a:ext cx="12385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/>
              <a:t>vizsgapont:</a:t>
            </a:r>
          </a:p>
          <a:p>
            <a:pPr algn="ctr"/>
            <a:r>
              <a:rPr lang="hu-HU"/>
              <a:t>150 pont</a:t>
            </a:r>
          </a:p>
        </p:txBody>
      </p:sp>
      <p:sp>
        <p:nvSpPr>
          <p:cNvPr id="14" name="Téglalap 13"/>
          <p:cNvSpPr/>
          <p:nvPr/>
        </p:nvSpPr>
        <p:spPr>
          <a:xfrm>
            <a:off x="6550567" y="4037045"/>
            <a:ext cx="668808" cy="6887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/>
              <a:t>40%</a:t>
            </a:r>
          </a:p>
        </p:txBody>
      </p:sp>
      <p:sp>
        <p:nvSpPr>
          <p:cNvPr id="15" name="Téglalap 14"/>
          <p:cNvSpPr/>
          <p:nvPr/>
        </p:nvSpPr>
        <p:spPr>
          <a:xfrm>
            <a:off x="6550567" y="4725144"/>
            <a:ext cx="668808" cy="137744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>
                <a:solidFill>
                  <a:schemeClr val="tx1"/>
                </a:solidFill>
              </a:rPr>
              <a:t>60%</a:t>
            </a:r>
          </a:p>
        </p:txBody>
      </p:sp>
      <p:sp>
        <p:nvSpPr>
          <p:cNvPr id="16" name="Szövegdoboz 15"/>
          <p:cNvSpPr txBox="1"/>
          <p:nvPr/>
        </p:nvSpPr>
        <p:spPr>
          <a:xfrm>
            <a:off x="5951814" y="2621903"/>
            <a:ext cx="17866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/>
              <a:t>érettségi pont:</a:t>
            </a:r>
          </a:p>
          <a:p>
            <a:pPr algn="ctr"/>
            <a:r>
              <a:rPr lang="hu-HU"/>
              <a:t>100%</a:t>
            </a:r>
          </a:p>
        </p:txBody>
      </p:sp>
      <p:sp>
        <p:nvSpPr>
          <p:cNvPr id="17" name="Szövegdoboz 16"/>
          <p:cNvSpPr txBox="1"/>
          <p:nvPr/>
        </p:nvSpPr>
        <p:spPr>
          <a:xfrm>
            <a:off x="4695279" y="1713582"/>
            <a:ext cx="2359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/>
              <a:t>történelem, középszint</a:t>
            </a:r>
          </a:p>
        </p:txBody>
      </p:sp>
      <p:sp>
        <p:nvSpPr>
          <p:cNvPr id="18" name="Szövegdoboz 17"/>
          <p:cNvSpPr txBox="1"/>
          <p:nvPr/>
        </p:nvSpPr>
        <p:spPr>
          <a:xfrm>
            <a:off x="3604425" y="3268234"/>
            <a:ext cx="8235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/>
              <a:t>szóbeli</a:t>
            </a:r>
          </a:p>
        </p:txBody>
      </p:sp>
      <p:sp>
        <p:nvSpPr>
          <p:cNvPr id="19" name="Szövegdoboz 18"/>
          <p:cNvSpPr txBox="1"/>
          <p:nvPr/>
        </p:nvSpPr>
        <p:spPr>
          <a:xfrm>
            <a:off x="3602520" y="4869160"/>
            <a:ext cx="8563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/>
              <a:t>írásbeli</a:t>
            </a:r>
          </a:p>
        </p:txBody>
      </p:sp>
      <p:cxnSp>
        <p:nvCxnSpPr>
          <p:cNvPr id="21" name="Egyenes összekötő 20"/>
          <p:cNvCxnSpPr/>
          <p:nvPr/>
        </p:nvCxnSpPr>
        <p:spPr>
          <a:xfrm>
            <a:off x="5364088" y="2893586"/>
            <a:ext cx="1186479" cy="1143459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gyenes összekötő 21"/>
          <p:cNvCxnSpPr/>
          <p:nvPr/>
        </p:nvCxnSpPr>
        <p:spPr>
          <a:xfrm>
            <a:off x="5364088" y="4018181"/>
            <a:ext cx="1186479" cy="707586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gyenes összekötő 23"/>
          <p:cNvCxnSpPr/>
          <p:nvPr/>
        </p:nvCxnSpPr>
        <p:spPr>
          <a:xfrm>
            <a:off x="5398385" y="6079304"/>
            <a:ext cx="1152182" cy="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6280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470025"/>
          </a:xfrm>
        </p:spPr>
        <p:txBody>
          <a:bodyPr/>
          <a:lstStyle/>
          <a:p>
            <a:r>
              <a:rPr lang="hu-HU"/>
              <a:t>500 pontos felvételi rendszer</a:t>
            </a:r>
          </a:p>
        </p:txBody>
      </p:sp>
      <p:graphicFrame>
        <p:nvGraphicFramePr>
          <p:cNvPr id="4" name="Diagram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9524870"/>
              </p:ext>
            </p:extLst>
          </p:nvPr>
        </p:nvGraphicFramePr>
        <p:xfrm>
          <a:off x="1403648" y="1916832"/>
          <a:ext cx="6840760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zövegdoboz 4"/>
          <p:cNvSpPr txBox="1"/>
          <p:nvPr/>
        </p:nvSpPr>
        <p:spPr>
          <a:xfrm>
            <a:off x="5508103" y="2755589"/>
            <a:ext cx="21602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800"/>
              <a:t>tanulmányi pontszám</a:t>
            </a:r>
          </a:p>
        </p:txBody>
      </p:sp>
      <p:sp>
        <p:nvSpPr>
          <p:cNvPr id="7" name="Szövegdoboz 6"/>
          <p:cNvSpPr txBox="1"/>
          <p:nvPr/>
        </p:nvSpPr>
        <p:spPr>
          <a:xfrm>
            <a:off x="179512" y="5661248"/>
            <a:ext cx="21602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800"/>
              <a:t>érettségi pontok</a:t>
            </a: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3D1AB752-0047-4450-BC86-47896FEC9BAD}"/>
              </a:ext>
            </a:extLst>
          </p:cNvPr>
          <p:cNvSpPr txBox="1"/>
          <p:nvPr/>
        </p:nvSpPr>
        <p:spPr>
          <a:xfrm>
            <a:off x="72244" y="1937420"/>
            <a:ext cx="237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800" dirty="0"/>
              <a:t>többletpontok</a:t>
            </a:r>
          </a:p>
        </p:txBody>
      </p:sp>
    </p:spTree>
    <p:extLst>
      <p:ext uri="{BB962C8B-B14F-4D97-AF65-F5344CB8AC3E}">
        <p14:creationId xmlns:p14="http://schemas.microsoft.com/office/powerpoint/2010/main" val="1133134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470025"/>
          </a:xfrm>
        </p:spPr>
        <p:txBody>
          <a:bodyPr/>
          <a:lstStyle/>
          <a:p>
            <a:r>
              <a:rPr lang="hu-HU"/>
              <a:t>Középiskolai eredmények</a:t>
            </a:r>
          </a:p>
        </p:txBody>
      </p:sp>
      <p:graphicFrame>
        <p:nvGraphicFramePr>
          <p:cNvPr id="4" name="Diagram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2819412"/>
              </p:ext>
            </p:extLst>
          </p:nvPr>
        </p:nvGraphicFramePr>
        <p:xfrm>
          <a:off x="1115616" y="1772816"/>
          <a:ext cx="6840760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zövegdoboz 2"/>
          <p:cNvSpPr txBox="1"/>
          <p:nvPr/>
        </p:nvSpPr>
        <p:spPr>
          <a:xfrm>
            <a:off x="395536" y="1700808"/>
            <a:ext cx="310096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/>
              <a:t>Adott tárgyak év végi eredményének </a:t>
            </a:r>
            <a:r>
              <a:rPr lang="hu-HU" sz="2800">
                <a:solidFill>
                  <a:srgbClr val="FF0000"/>
                </a:solidFill>
              </a:rPr>
              <a:t>kétszerese</a:t>
            </a:r>
          </a:p>
        </p:txBody>
      </p:sp>
      <p:sp>
        <p:nvSpPr>
          <p:cNvPr id="6" name="Szövegdoboz 5"/>
          <p:cNvSpPr txBox="1"/>
          <p:nvPr/>
        </p:nvSpPr>
        <p:spPr>
          <a:xfrm>
            <a:off x="5796136" y="1988840"/>
            <a:ext cx="32042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Matematika</a:t>
            </a:r>
            <a:r>
              <a:rPr lang="hu-HU" dirty="0"/>
              <a:t> 11. és 12. évfolyam</a:t>
            </a:r>
          </a:p>
          <a:p>
            <a:r>
              <a:rPr lang="hu-HU" dirty="0"/>
              <a:t>max. 20 pont</a:t>
            </a:r>
          </a:p>
        </p:txBody>
      </p:sp>
      <p:sp>
        <p:nvSpPr>
          <p:cNvPr id="8" name="Szövegdoboz 7"/>
          <p:cNvSpPr txBox="1"/>
          <p:nvPr/>
        </p:nvSpPr>
        <p:spPr>
          <a:xfrm>
            <a:off x="5796136" y="2787570"/>
            <a:ext cx="31141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Történelem</a:t>
            </a:r>
            <a:r>
              <a:rPr lang="hu-HU" dirty="0"/>
              <a:t> 11. és 12. évfolyam</a:t>
            </a:r>
          </a:p>
          <a:p>
            <a:r>
              <a:rPr lang="hu-HU" dirty="0"/>
              <a:t>max. 20 pont</a:t>
            </a:r>
          </a:p>
        </p:txBody>
      </p:sp>
      <p:sp>
        <p:nvSpPr>
          <p:cNvPr id="9" name="Szövegdoboz 8"/>
          <p:cNvSpPr txBox="1"/>
          <p:nvPr/>
        </p:nvSpPr>
        <p:spPr>
          <a:xfrm>
            <a:off x="5796136" y="3624411"/>
            <a:ext cx="309770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/>
              <a:t>Magyar nyelv és irodalom</a:t>
            </a:r>
          </a:p>
          <a:p>
            <a:r>
              <a:rPr lang="hu-HU" dirty="0"/>
              <a:t>11. és 12. évfolyam</a:t>
            </a:r>
          </a:p>
          <a:p>
            <a:r>
              <a:rPr lang="hu-HU" dirty="0"/>
              <a:t>A nyelvtan és az irodalom jegyek összege, nem </a:t>
            </a:r>
            <a:r>
              <a:rPr lang="hu-HU" dirty="0" err="1"/>
              <a:t>kétszereződik</a:t>
            </a:r>
            <a:endParaRPr lang="hu-HU" dirty="0"/>
          </a:p>
          <a:p>
            <a:r>
              <a:rPr lang="hu-HU" dirty="0"/>
              <a:t>max. 20 pont</a:t>
            </a:r>
          </a:p>
        </p:txBody>
      </p:sp>
      <p:sp>
        <p:nvSpPr>
          <p:cNvPr id="10" name="Szövegdoboz 9"/>
          <p:cNvSpPr txBox="1"/>
          <p:nvPr/>
        </p:nvSpPr>
        <p:spPr>
          <a:xfrm>
            <a:off x="395536" y="4455407"/>
            <a:ext cx="361368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Idegen nyelv</a:t>
            </a:r>
            <a:r>
              <a:rPr lang="hu-HU" dirty="0"/>
              <a:t> utolsó 2 év jegye</a:t>
            </a:r>
          </a:p>
          <a:p>
            <a:r>
              <a:rPr lang="hu-HU" dirty="0"/>
              <a:t>több nyelv közül a jobbik eredménye</a:t>
            </a:r>
          </a:p>
          <a:p>
            <a:r>
              <a:rPr lang="hu-HU" dirty="0"/>
              <a:t>max. 20 pont</a:t>
            </a:r>
          </a:p>
        </p:txBody>
      </p:sp>
      <p:sp>
        <p:nvSpPr>
          <p:cNvPr id="11" name="Szövegdoboz 10"/>
          <p:cNvSpPr txBox="1"/>
          <p:nvPr/>
        </p:nvSpPr>
        <p:spPr>
          <a:xfrm>
            <a:off x="422083" y="5397198"/>
            <a:ext cx="534428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Természetismeret </a:t>
            </a:r>
            <a:r>
              <a:rPr lang="hu-HU" dirty="0"/>
              <a:t>9. és 10. évfolyam</a:t>
            </a:r>
          </a:p>
          <a:p>
            <a:r>
              <a:rPr lang="hu-HU" i="1" dirty="0"/>
              <a:t>vagy</a:t>
            </a:r>
            <a:r>
              <a:rPr lang="hu-HU" dirty="0"/>
              <a:t> földrajz, kémia, biológia, fizika 11. és 12. évfolyam</a:t>
            </a:r>
          </a:p>
          <a:p>
            <a:r>
              <a:rPr lang="hu-HU" i="1" dirty="0"/>
              <a:t>vagy</a:t>
            </a:r>
            <a:r>
              <a:rPr lang="hu-HU" dirty="0"/>
              <a:t> a fenti összes tárgy közül 2 utolsó év végi jegye</a:t>
            </a:r>
          </a:p>
          <a:p>
            <a:r>
              <a:rPr lang="hu-HU" dirty="0"/>
              <a:t>max. 20 pont</a:t>
            </a:r>
          </a:p>
        </p:txBody>
      </p:sp>
    </p:spTree>
    <p:extLst>
      <p:ext uri="{BB962C8B-B14F-4D97-AF65-F5344CB8AC3E}">
        <p14:creationId xmlns:p14="http://schemas.microsoft.com/office/powerpoint/2010/main" val="1169504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>
            <a:extLst>
              <a:ext uri="{FF2B5EF4-FFF2-40B4-BE49-F238E27FC236}">
                <a16:creationId xmlns:a16="http://schemas.microsoft.com/office/drawing/2014/main" id="{FA0B9FE1-5294-46A1-8C15-3B4F0CA44A69}"/>
              </a:ext>
            </a:extLst>
          </p:cNvPr>
          <p:cNvSpPr txBox="1"/>
          <p:nvPr/>
        </p:nvSpPr>
        <p:spPr>
          <a:xfrm>
            <a:off x="827584" y="404664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Az évfolyamról 34 tanulónak van már 9 vagy 10 pontja természetismeretből.</a:t>
            </a:r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8FF1F9CC-1667-4F06-9D95-EB699153101C}"/>
              </a:ext>
            </a:extLst>
          </p:cNvPr>
          <p:cNvSpPr txBox="1"/>
          <p:nvPr/>
        </p:nvSpPr>
        <p:spPr>
          <a:xfrm>
            <a:off x="805508" y="836712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További 20-nak van 8 pontja.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7 tanulónak van 6 vagy 5 pontja.</a:t>
            </a:r>
          </a:p>
        </p:txBody>
      </p:sp>
    </p:spTree>
    <p:extLst>
      <p:ext uri="{BB962C8B-B14F-4D97-AF65-F5344CB8AC3E}">
        <p14:creationId xmlns:p14="http://schemas.microsoft.com/office/powerpoint/2010/main" val="3861787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727</TotalTime>
  <Words>2290</Words>
  <Application>Microsoft Office PowerPoint</Application>
  <PresentationFormat>Diavetítés a képernyőre (4:3 oldalarány)</PresentationFormat>
  <Paragraphs>433</Paragraphs>
  <Slides>27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27</vt:i4>
      </vt:variant>
    </vt:vector>
  </HeadingPairs>
  <TitlesOfParts>
    <vt:vector size="31" baseType="lpstr">
      <vt:lpstr>Arial</vt:lpstr>
      <vt:lpstr>Calibri</vt:lpstr>
      <vt:lpstr>Times New Roman</vt:lpstr>
      <vt:lpstr>Office-téma</vt:lpstr>
      <vt:lpstr>Továbbtanulás, tantárgyválasztás</vt:lpstr>
      <vt:lpstr>PowerPoint-bemutató</vt:lpstr>
      <vt:lpstr>PowerPoint-bemutató</vt:lpstr>
      <vt:lpstr>500 pontos felvételi rendszer</vt:lpstr>
      <vt:lpstr>Vizsgapontok</vt:lpstr>
      <vt:lpstr>PowerPoint-bemutató</vt:lpstr>
      <vt:lpstr>500 pontos felvételi rendszer</vt:lpstr>
      <vt:lpstr>Középiskolai eredmények</vt:lpstr>
      <vt:lpstr>PowerPoint-bemutató</vt:lpstr>
      <vt:lpstr>500 pontos felvételi rendszer</vt:lpstr>
      <vt:lpstr>Az érettségi eredmények átlaga</vt:lpstr>
      <vt:lpstr>500 pontos felvételi rendszer</vt:lpstr>
      <vt:lpstr>Többletpontok</vt:lpstr>
      <vt:lpstr>Mentességek, könnyítések</vt:lpstr>
      <vt:lpstr>Mentességek, könnyítések</vt:lpstr>
      <vt:lpstr>Stratégiák</vt:lpstr>
      <vt:lpstr>Átlagos Árpád felvételizik</vt:lpstr>
      <vt:lpstr>Átlagos Árpád felvételizik</vt:lpstr>
      <vt:lpstr>Átlagos Árpád duplázni akart, nem foglalkozott az év végi jegyekkel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>AKG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500 pontos felvételi rendszer</dc:title>
  <dc:creator>Baranyai István</dc:creator>
  <cp:lastModifiedBy>István Baranyai</cp:lastModifiedBy>
  <cp:revision>56</cp:revision>
  <dcterms:created xsi:type="dcterms:W3CDTF">2012-12-16T14:21:37Z</dcterms:created>
  <dcterms:modified xsi:type="dcterms:W3CDTF">2019-02-28T18:10:19Z</dcterms:modified>
</cp:coreProperties>
</file>