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57" r:id="rId3"/>
    <p:sldId id="266" r:id="rId4"/>
    <p:sldId id="267" r:id="rId5"/>
    <p:sldId id="271" r:id="rId6"/>
    <p:sldId id="275" r:id="rId7"/>
    <p:sldId id="284" r:id="rId8"/>
    <p:sldId id="283" r:id="rId9"/>
    <p:sldId id="274" r:id="rId10"/>
    <p:sldId id="277" r:id="rId11"/>
    <p:sldId id="278" r:id="rId12"/>
    <p:sldId id="279" r:id="rId13"/>
    <p:sldId id="280" r:id="rId14"/>
    <p:sldId id="281" r:id="rId15"/>
    <p:sldId id="282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46E90-982A-4862-AACC-1B2D187C81E8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2241DFD5-C2B5-4931-A3CE-0C6D96098909}">
      <dgm:prSet phldrT="[Szöveg]"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hu-HU" b="1" dirty="0">
              <a:solidFill>
                <a:schemeClr val="bg1"/>
              </a:solidFill>
              <a:latin typeface="Century Schoolbook" panose="02040604050505020304" pitchFamily="18" charset="0"/>
            </a:rPr>
            <a:t>20. század</a:t>
          </a:r>
        </a:p>
      </dgm:t>
    </dgm:pt>
    <dgm:pt modelId="{CD69CE3C-D2A6-431A-BD14-4523512080D6}" type="parTrans" cxnId="{42C783FC-02EA-45A8-A872-375018B57465}">
      <dgm:prSet/>
      <dgm:spPr/>
      <dgm:t>
        <a:bodyPr/>
        <a:lstStyle/>
        <a:p>
          <a:endParaRPr lang="hu-HU"/>
        </a:p>
      </dgm:t>
    </dgm:pt>
    <dgm:pt modelId="{FC13466B-43C4-452E-89A6-FA5997567B9B}" type="sibTrans" cxnId="{42C783FC-02EA-45A8-A872-375018B57465}">
      <dgm:prSet/>
      <dgm:spPr/>
      <dgm:t>
        <a:bodyPr/>
        <a:lstStyle/>
        <a:p>
          <a:endParaRPr lang="hu-HU"/>
        </a:p>
      </dgm:t>
    </dgm:pt>
    <dgm:pt modelId="{53E898F7-8D9A-404F-9846-B58CD98643BA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Tanítás - pedagógus</a:t>
          </a:r>
        </a:p>
      </dgm:t>
    </dgm:pt>
    <dgm:pt modelId="{9846BBEE-288B-42AF-A7E1-17451B48B7B4}" type="parTrans" cxnId="{64BDD0CB-3402-411C-9946-37150BE0F1E7}">
      <dgm:prSet/>
      <dgm:spPr/>
      <dgm:t>
        <a:bodyPr/>
        <a:lstStyle/>
        <a:p>
          <a:endParaRPr lang="hu-HU"/>
        </a:p>
      </dgm:t>
    </dgm:pt>
    <dgm:pt modelId="{27F43E71-AE65-43FC-9E59-BD0B8652E72A}" type="sibTrans" cxnId="{64BDD0CB-3402-411C-9946-37150BE0F1E7}">
      <dgm:prSet/>
      <dgm:spPr/>
      <dgm:t>
        <a:bodyPr/>
        <a:lstStyle/>
        <a:p>
          <a:endParaRPr lang="hu-HU"/>
        </a:p>
      </dgm:t>
    </dgm:pt>
    <dgm:pt modelId="{1B64E001-1728-4A33-8CBE-427DDB09F961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Osztályterem</a:t>
          </a:r>
        </a:p>
      </dgm:t>
    </dgm:pt>
    <dgm:pt modelId="{549E2818-86B9-44ED-90A1-8D1DCC82FB01}" type="parTrans" cxnId="{AF78B9B0-6084-431A-BCFB-C16E3BBD897B}">
      <dgm:prSet/>
      <dgm:spPr/>
      <dgm:t>
        <a:bodyPr/>
        <a:lstStyle/>
        <a:p>
          <a:endParaRPr lang="hu-HU"/>
        </a:p>
      </dgm:t>
    </dgm:pt>
    <dgm:pt modelId="{8C2D0B5C-2FC5-4361-B795-4034717C0E42}" type="sibTrans" cxnId="{AF78B9B0-6084-431A-BCFB-C16E3BBD897B}">
      <dgm:prSet/>
      <dgm:spPr/>
      <dgm:t>
        <a:bodyPr/>
        <a:lstStyle/>
        <a:p>
          <a:endParaRPr lang="hu-HU"/>
        </a:p>
      </dgm:t>
    </dgm:pt>
    <dgm:pt modelId="{B4AD46E8-A71F-44F5-9F2B-4DD2981632ED}">
      <dgm:prSet phldrT="[Szöveg]" custT="1"/>
      <dgm:sp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sz="3200" b="1" dirty="0">
              <a:solidFill>
                <a:schemeClr val="bg1"/>
              </a:solidFill>
              <a:latin typeface="Century Schoolbook" panose="02040604050505020304" pitchFamily="18" charset="0"/>
            </a:rPr>
            <a:t>21.század</a:t>
          </a:r>
        </a:p>
      </dgm:t>
    </dgm:pt>
    <dgm:pt modelId="{B6A73D86-F02E-43AC-A375-9D9E2D9B2B97}" type="parTrans" cxnId="{5BB54F6D-A126-42CC-B1C4-20FBBE5D58C3}">
      <dgm:prSet/>
      <dgm:spPr/>
      <dgm:t>
        <a:bodyPr/>
        <a:lstStyle/>
        <a:p>
          <a:endParaRPr lang="hu-HU"/>
        </a:p>
      </dgm:t>
    </dgm:pt>
    <dgm:pt modelId="{EA025382-3135-4922-9FF6-E14EA3595541}" type="sibTrans" cxnId="{5BB54F6D-A126-42CC-B1C4-20FBBE5D58C3}">
      <dgm:prSet/>
      <dgm:spPr/>
      <dgm:t>
        <a:bodyPr/>
        <a:lstStyle/>
        <a:p>
          <a:endParaRPr lang="hu-HU"/>
        </a:p>
      </dgm:t>
    </dgm:pt>
    <dgm:pt modelId="{CA668BA3-4710-4795-9D14-744DF7E3C2C0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Tanulás - tanuló</a:t>
          </a:r>
        </a:p>
      </dgm:t>
    </dgm:pt>
    <dgm:pt modelId="{E39DFEBF-C7FB-4415-8934-D3F14E1853C5}" type="parTrans" cxnId="{908B7516-2220-4919-B32A-E3072CC44AA5}">
      <dgm:prSet/>
      <dgm:spPr/>
      <dgm:t>
        <a:bodyPr/>
        <a:lstStyle/>
        <a:p>
          <a:endParaRPr lang="hu-HU"/>
        </a:p>
      </dgm:t>
    </dgm:pt>
    <dgm:pt modelId="{6FD2FBEB-1530-44F0-A62F-3FDC54FFD6CD}" type="sibTrans" cxnId="{908B7516-2220-4919-B32A-E3072CC44AA5}">
      <dgm:prSet/>
      <dgm:spPr/>
      <dgm:t>
        <a:bodyPr/>
        <a:lstStyle/>
        <a:p>
          <a:endParaRPr lang="hu-HU"/>
        </a:p>
      </dgm:t>
    </dgm:pt>
    <dgm:pt modelId="{5D4744D3-33E9-4E9E-A2F8-F8ED517758E9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Személyes tanulási környezet</a:t>
          </a:r>
        </a:p>
      </dgm:t>
    </dgm:pt>
    <dgm:pt modelId="{D461C618-D486-4A9F-8C2B-4C068051E4C2}" type="parTrans" cxnId="{E9F63E39-2210-47F0-895D-A85B9F76B49F}">
      <dgm:prSet/>
      <dgm:spPr/>
      <dgm:t>
        <a:bodyPr/>
        <a:lstStyle/>
        <a:p>
          <a:endParaRPr lang="hu-HU"/>
        </a:p>
      </dgm:t>
    </dgm:pt>
    <dgm:pt modelId="{3091193F-CE40-4791-BB47-C5A741423C27}" type="sibTrans" cxnId="{E9F63E39-2210-47F0-895D-A85B9F76B49F}">
      <dgm:prSet/>
      <dgm:spPr/>
      <dgm:t>
        <a:bodyPr/>
        <a:lstStyle/>
        <a:p>
          <a:endParaRPr lang="hu-HU"/>
        </a:p>
      </dgm:t>
    </dgm:pt>
    <dgm:pt modelId="{A3AA4924-7002-4211-A794-FC626175C98A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Kognitív és affektív készségek</a:t>
          </a:r>
        </a:p>
      </dgm:t>
    </dgm:pt>
    <dgm:pt modelId="{08066461-B1CF-4190-A2A5-4E55EFD467B8}" type="parTrans" cxnId="{232B65E7-B330-4D15-8E0B-58722D0B3EC1}">
      <dgm:prSet/>
      <dgm:spPr/>
      <dgm:t>
        <a:bodyPr/>
        <a:lstStyle/>
        <a:p>
          <a:endParaRPr lang="hu-HU"/>
        </a:p>
      </dgm:t>
    </dgm:pt>
    <dgm:pt modelId="{75ECD3E0-015B-4EFB-91D4-9B893EC85EC2}" type="sibTrans" cxnId="{232B65E7-B330-4D15-8E0B-58722D0B3EC1}">
      <dgm:prSet/>
      <dgm:spPr/>
      <dgm:t>
        <a:bodyPr/>
        <a:lstStyle/>
        <a:p>
          <a:endParaRPr lang="hu-HU"/>
        </a:p>
      </dgm:t>
    </dgm:pt>
    <dgm:pt modelId="{F601FFF3-606B-4829-B42C-D52F69F9E5FC}">
      <dgm:prSet phldrT="[Szöveg]"/>
      <dgm:spPr/>
      <dgm:t>
        <a:bodyPr/>
        <a:lstStyle/>
        <a:p>
          <a:endParaRPr lang="hu-HU" dirty="0"/>
        </a:p>
      </dgm:t>
    </dgm:pt>
    <dgm:pt modelId="{05D938EF-407E-48A2-B294-A3DED6D31252}" type="parTrans" cxnId="{C5A69BF3-CCA9-4FEE-B335-101866B52A5A}">
      <dgm:prSet/>
      <dgm:spPr/>
      <dgm:t>
        <a:bodyPr/>
        <a:lstStyle/>
        <a:p>
          <a:endParaRPr lang="hu-HU"/>
        </a:p>
      </dgm:t>
    </dgm:pt>
    <dgm:pt modelId="{E22B5CD6-612C-4581-BCD5-C8654A5BEA5D}" type="sibTrans" cxnId="{C5A69BF3-CCA9-4FEE-B335-101866B52A5A}">
      <dgm:prSet/>
      <dgm:spPr/>
      <dgm:t>
        <a:bodyPr/>
        <a:lstStyle/>
        <a:p>
          <a:endParaRPr lang="hu-HU"/>
        </a:p>
      </dgm:t>
    </dgm:pt>
    <dgm:pt modelId="{ACF2E157-9796-4E1E-89CE-AF31D76A8F60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Tananyag</a:t>
          </a:r>
        </a:p>
      </dgm:t>
    </dgm:pt>
    <dgm:pt modelId="{5BA6CE26-004D-4579-B1B0-E3074CA3F679}" type="parTrans" cxnId="{FC34CE6A-673B-4A89-9FC2-3597B98C9C48}">
      <dgm:prSet/>
      <dgm:spPr/>
      <dgm:t>
        <a:bodyPr/>
        <a:lstStyle/>
        <a:p>
          <a:endParaRPr lang="hu-HU"/>
        </a:p>
      </dgm:t>
    </dgm:pt>
    <dgm:pt modelId="{D136CE37-A7FA-4539-A131-E7624A23795F}" type="sibTrans" cxnId="{FC34CE6A-673B-4A89-9FC2-3597B98C9C48}">
      <dgm:prSet/>
      <dgm:spPr/>
      <dgm:t>
        <a:bodyPr/>
        <a:lstStyle/>
        <a:p>
          <a:endParaRPr lang="hu-HU"/>
        </a:p>
      </dgm:t>
    </dgm:pt>
    <dgm:pt modelId="{264802B5-D401-4C55-90DC-D1CAF4C10614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Végzettségek</a:t>
          </a:r>
        </a:p>
      </dgm:t>
    </dgm:pt>
    <dgm:pt modelId="{2D57FED8-0924-4FD1-BB8B-3AC3D3134381}" type="parTrans" cxnId="{39ED4337-586B-4689-B333-473831181F3B}">
      <dgm:prSet/>
      <dgm:spPr/>
      <dgm:t>
        <a:bodyPr/>
        <a:lstStyle/>
        <a:p>
          <a:endParaRPr lang="hu-HU"/>
        </a:p>
      </dgm:t>
    </dgm:pt>
    <dgm:pt modelId="{F16B1B03-CF45-4D75-A34D-A73B4DD05D87}" type="sibTrans" cxnId="{39ED4337-586B-4689-B333-473831181F3B}">
      <dgm:prSet/>
      <dgm:spPr/>
      <dgm:t>
        <a:bodyPr/>
        <a:lstStyle/>
        <a:p>
          <a:endParaRPr lang="hu-HU"/>
        </a:p>
      </dgm:t>
    </dgm:pt>
    <dgm:pt modelId="{5110D674-B6CF-46DA-BE9A-DF1769E7955E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Iskola</a:t>
          </a:r>
        </a:p>
      </dgm:t>
    </dgm:pt>
    <dgm:pt modelId="{E4BB3896-F82B-47F8-9B6B-DF2588FF628D}" type="parTrans" cxnId="{0463A3AD-E46A-4DD9-81BC-0F1EACF7CACE}">
      <dgm:prSet/>
      <dgm:spPr/>
      <dgm:t>
        <a:bodyPr/>
        <a:lstStyle/>
        <a:p>
          <a:endParaRPr lang="hu-HU"/>
        </a:p>
      </dgm:t>
    </dgm:pt>
    <dgm:pt modelId="{50A3DCB8-88AF-4F64-8139-E2BF4FB14008}" type="sibTrans" cxnId="{0463A3AD-E46A-4DD9-81BC-0F1EACF7CACE}">
      <dgm:prSet/>
      <dgm:spPr/>
      <dgm:t>
        <a:bodyPr/>
        <a:lstStyle/>
        <a:p>
          <a:endParaRPr lang="hu-HU"/>
        </a:p>
      </dgm:t>
    </dgm:pt>
    <dgm:pt modelId="{7F9E98ED-B104-4180-9228-F526EACFC483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Iskolarendszer</a:t>
          </a:r>
        </a:p>
      </dgm:t>
    </dgm:pt>
    <dgm:pt modelId="{806B5D13-4EBA-475A-BE93-05EC99A91C82}" type="parTrans" cxnId="{18F9AF6A-89F1-40E5-A2AE-86B4FE93BA61}">
      <dgm:prSet/>
      <dgm:spPr/>
      <dgm:t>
        <a:bodyPr/>
        <a:lstStyle/>
        <a:p>
          <a:endParaRPr lang="hu-HU"/>
        </a:p>
      </dgm:t>
    </dgm:pt>
    <dgm:pt modelId="{CB149790-E58C-4590-BF0F-BB7EEF0464C5}" type="sibTrans" cxnId="{18F9AF6A-89F1-40E5-A2AE-86B4FE93BA61}">
      <dgm:prSet/>
      <dgm:spPr/>
      <dgm:t>
        <a:bodyPr/>
        <a:lstStyle/>
        <a:p>
          <a:endParaRPr lang="hu-HU"/>
        </a:p>
      </dgm:t>
    </dgm:pt>
    <dgm:pt modelId="{79704371-642E-4CB2-B5BA-1FFCE5A1BE43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Hitelesített készségek</a:t>
          </a:r>
        </a:p>
      </dgm:t>
    </dgm:pt>
    <dgm:pt modelId="{1DB0B655-767D-40F9-8A48-6FF23263D932}" type="parTrans" cxnId="{3CBEF282-66F7-4471-91F9-DA81E9E4196F}">
      <dgm:prSet/>
      <dgm:spPr/>
      <dgm:t>
        <a:bodyPr/>
        <a:lstStyle/>
        <a:p>
          <a:endParaRPr lang="hu-HU"/>
        </a:p>
      </dgm:t>
    </dgm:pt>
    <dgm:pt modelId="{EA447A96-6FC8-4521-9C10-D5CFABFBC9C5}" type="sibTrans" cxnId="{3CBEF282-66F7-4471-91F9-DA81E9E4196F}">
      <dgm:prSet/>
      <dgm:spPr/>
      <dgm:t>
        <a:bodyPr/>
        <a:lstStyle/>
        <a:p>
          <a:endParaRPr lang="hu-HU"/>
        </a:p>
      </dgm:t>
    </dgm:pt>
    <dgm:pt modelId="{7CA53F17-6742-4B69-B281-6C23D7B3C4E4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Tanulási központ</a:t>
          </a:r>
        </a:p>
      </dgm:t>
    </dgm:pt>
    <dgm:pt modelId="{BA10538A-00D8-43C8-8748-575727230FE9}" type="parTrans" cxnId="{3F508D19-57AA-449C-9F13-3141CFD95B8F}">
      <dgm:prSet/>
      <dgm:spPr/>
      <dgm:t>
        <a:bodyPr/>
        <a:lstStyle/>
        <a:p>
          <a:endParaRPr lang="hu-HU"/>
        </a:p>
      </dgm:t>
    </dgm:pt>
    <dgm:pt modelId="{7975CE5F-9B48-422E-83FA-E93B3FC48C4A}" type="sibTrans" cxnId="{3F508D19-57AA-449C-9F13-3141CFD95B8F}">
      <dgm:prSet/>
      <dgm:spPr/>
      <dgm:t>
        <a:bodyPr/>
        <a:lstStyle/>
        <a:p>
          <a:endParaRPr lang="hu-HU"/>
        </a:p>
      </dgm:t>
    </dgm:pt>
    <dgm:pt modelId="{5420B753-3F14-4D5E-AC80-88021015CAE4}">
      <dgm:prSet phldrT="[Szöveg]"/>
      <dgm:spPr/>
      <dgm:t>
        <a:bodyPr/>
        <a:lstStyle/>
        <a:p>
          <a:r>
            <a:rPr lang="hu-HU" dirty="0">
              <a:latin typeface="Century Schoolbook" panose="02040604050505020304" pitchFamily="18" charset="0"/>
            </a:rPr>
            <a:t>Tanulási ökoszisztéma</a:t>
          </a:r>
        </a:p>
      </dgm:t>
    </dgm:pt>
    <dgm:pt modelId="{D2C5D33A-304B-4B4D-B749-6479FC2379BB}" type="parTrans" cxnId="{878D324E-B72B-4C93-BE6D-F28531B3F4C7}">
      <dgm:prSet/>
      <dgm:spPr/>
      <dgm:t>
        <a:bodyPr/>
        <a:lstStyle/>
        <a:p>
          <a:endParaRPr lang="hu-HU"/>
        </a:p>
      </dgm:t>
    </dgm:pt>
    <dgm:pt modelId="{695FF330-8724-4A42-836B-EC85CB1E57AC}" type="sibTrans" cxnId="{878D324E-B72B-4C93-BE6D-F28531B3F4C7}">
      <dgm:prSet/>
      <dgm:spPr/>
      <dgm:t>
        <a:bodyPr/>
        <a:lstStyle/>
        <a:p>
          <a:endParaRPr lang="hu-HU"/>
        </a:p>
      </dgm:t>
    </dgm:pt>
    <dgm:pt modelId="{229BF2C4-8EBA-4E83-8E85-A21053383CE4}">
      <dgm:prSet phldrT="[Szöveg]"/>
      <dgm:spPr/>
      <dgm:t>
        <a:bodyPr/>
        <a:lstStyle/>
        <a:p>
          <a:endParaRPr lang="hu-HU" dirty="0">
            <a:latin typeface="Century Schoolbook" panose="02040604050505020304" pitchFamily="18" charset="0"/>
          </a:endParaRPr>
        </a:p>
      </dgm:t>
    </dgm:pt>
    <dgm:pt modelId="{A3BE8F21-DEFA-400B-B77A-565CAA15E304}" type="parTrans" cxnId="{E595834C-FFCC-4946-9E67-A48BEE3F03C9}">
      <dgm:prSet/>
      <dgm:spPr/>
      <dgm:t>
        <a:bodyPr/>
        <a:lstStyle/>
        <a:p>
          <a:endParaRPr lang="hu-HU"/>
        </a:p>
      </dgm:t>
    </dgm:pt>
    <dgm:pt modelId="{A5E5F562-87CA-4969-A31A-3A36ADD75845}" type="sibTrans" cxnId="{E595834C-FFCC-4946-9E67-A48BEE3F03C9}">
      <dgm:prSet/>
      <dgm:spPr/>
      <dgm:t>
        <a:bodyPr/>
        <a:lstStyle/>
        <a:p>
          <a:endParaRPr lang="hu-HU"/>
        </a:p>
      </dgm:t>
    </dgm:pt>
    <dgm:pt modelId="{364BAE37-EE41-4FF4-B1D9-9721F6BE5348}">
      <dgm:prSet phldrT="[Szöveg]"/>
      <dgm:spPr/>
      <dgm:t>
        <a:bodyPr/>
        <a:lstStyle/>
        <a:p>
          <a:endParaRPr lang="hu-HU" dirty="0">
            <a:latin typeface="Century Schoolbook" panose="02040604050505020304" pitchFamily="18" charset="0"/>
          </a:endParaRPr>
        </a:p>
      </dgm:t>
    </dgm:pt>
    <dgm:pt modelId="{942938A2-81D8-425A-B5C7-F1B48B4D2852}" type="sibTrans" cxnId="{E4A82386-9E70-4249-A0E7-319ED87DFDC6}">
      <dgm:prSet/>
      <dgm:spPr/>
      <dgm:t>
        <a:bodyPr/>
        <a:lstStyle/>
        <a:p>
          <a:endParaRPr lang="hu-HU"/>
        </a:p>
      </dgm:t>
    </dgm:pt>
    <dgm:pt modelId="{5C1AF1AC-968B-4CE5-A76F-72C507E128A9}" type="parTrans" cxnId="{E4A82386-9E70-4249-A0E7-319ED87DFDC6}">
      <dgm:prSet/>
      <dgm:spPr/>
      <dgm:t>
        <a:bodyPr/>
        <a:lstStyle/>
        <a:p>
          <a:endParaRPr lang="hu-HU"/>
        </a:p>
      </dgm:t>
    </dgm:pt>
    <dgm:pt modelId="{42C575CB-7BAD-49BC-A1C3-D3FE81C1F8ED}" type="pres">
      <dgm:prSet presAssocID="{E1F46E90-982A-4862-AACC-1B2D187C81E8}" presName="Name0" presStyleCnt="0">
        <dgm:presLayoutVars>
          <dgm:dir/>
          <dgm:animLvl val="lvl"/>
          <dgm:resizeHandles val="exact"/>
        </dgm:presLayoutVars>
      </dgm:prSet>
      <dgm:spPr/>
    </dgm:pt>
    <dgm:pt modelId="{5E61E511-D4FA-48A2-992E-028F440C058E}" type="pres">
      <dgm:prSet presAssocID="{2241DFD5-C2B5-4931-A3CE-0C6D96098909}" presName="composite" presStyleCnt="0"/>
      <dgm:spPr/>
    </dgm:pt>
    <dgm:pt modelId="{C857D464-2DAD-4129-880E-3C37B2497B0C}" type="pres">
      <dgm:prSet presAssocID="{2241DFD5-C2B5-4931-A3CE-0C6D96098909}" presName="parTx" presStyleLbl="node1" presStyleIdx="0" presStyleCnt="2" custScaleX="56667" custScaleY="55764" custLinFactNeighborX="-9434" custLinFactNeighborY="759">
        <dgm:presLayoutVars>
          <dgm:chMax val="0"/>
          <dgm:chPref val="0"/>
          <dgm:bulletEnabled val="1"/>
        </dgm:presLayoutVars>
      </dgm:prSet>
      <dgm:spPr/>
    </dgm:pt>
    <dgm:pt modelId="{B8195DCC-14FA-4F22-B4AB-A22C82E1B486}" type="pres">
      <dgm:prSet presAssocID="{2241DFD5-C2B5-4931-A3CE-0C6D96098909}" presName="desTx" presStyleLbl="revTx" presStyleIdx="0" presStyleCnt="2" custScaleX="99755" custLinFactNeighborX="-471" custLinFactNeighborY="16275">
        <dgm:presLayoutVars>
          <dgm:bulletEnabled val="1"/>
        </dgm:presLayoutVars>
      </dgm:prSet>
      <dgm:spPr/>
    </dgm:pt>
    <dgm:pt modelId="{D42FA66A-0BEF-4F63-BA78-DB49AF2F916E}" type="pres">
      <dgm:prSet presAssocID="{FC13466B-43C4-452E-89A6-FA5997567B9B}" presName="space" presStyleCnt="0"/>
      <dgm:spPr/>
    </dgm:pt>
    <dgm:pt modelId="{F766CE66-49EB-4F9B-9129-13AFE8E47C25}" type="pres">
      <dgm:prSet presAssocID="{B4AD46E8-A71F-44F5-9F2B-4DD2981632ED}" presName="composite" presStyleCnt="0"/>
      <dgm:spPr/>
    </dgm:pt>
    <dgm:pt modelId="{0E344B48-35B2-4B3D-AB89-41158047EC01}" type="pres">
      <dgm:prSet presAssocID="{B4AD46E8-A71F-44F5-9F2B-4DD2981632ED}" presName="parTx" presStyleLbl="node1" presStyleIdx="1" presStyleCnt="2" custScaleX="83706" custScaleY="80421" custLinFactNeighborX="-10697" custLinFactNeighborY="6828">
        <dgm:presLayoutVars>
          <dgm:chMax val="0"/>
          <dgm:chPref val="0"/>
          <dgm:bulletEnabled val="1"/>
        </dgm:presLayoutVars>
      </dgm:prSet>
      <dgm:spPr/>
    </dgm:pt>
    <dgm:pt modelId="{1EEF456A-9757-411D-946C-9B4FD7BEA6EF}" type="pres">
      <dgm:prSet presAssocID="{B4AD46E8-A71F-44F5-9F2B-4DD2981632ED}" presName="desTx" presStyleLbl="revTx" presStyleIdx="1" presStyleCnt="2" custScaleX="112539" custLinFactNeighborX="491" custLinFactNeighborY="10578">
        <dgm:presLayoutVars>
          <dgm:bulletEnabled val="1"/>
        </dgm:presLayoutVars>
      </dgm:prSet>
      <dgm:spPr/>
    </dgm:pt>
  </dgm:ptLst>
  <dgm:cxnLst>
    <dgm:cxn modelId="{FA05060F-9D58-458E-85EB-3B6BA8694211}" type="presOf" srcId="{5420B753-3F14-4D5E-AC80-88021015CAE4}" destId="{1EEF456A-9757-411D-946C-9B4FD7BEA6EF}" srcOrd="0" destOrd="5" presId="urn:microsoft.com/office/officeart/2005/8/layout/chevron1"/>
    <dgm:cxn modelId="{908B7516-2220-4919-B32A-E3072CC44AA5}" srcId="{B4AD46E8-A71F-44F5-9F2B-4DD2981632ED}" destId="{CA668BA3-4710-4795-9D14-744DF7E3C2C0}" srcOrd="0" destOrd="0" parTransId="{E39DFEBF-C7FB-4415-8934-D3F14E1853C5}" sibTransId="{6FD2FBEB-1530-44F0-A62F-3FDC54FFD6CD}"/>
    <dgm:cxn modelId="{3F508D19-57AA-449C-9F13-3141CFD95B8F}" srcId="{B4AD46E8-A71F-44F5-9F2B-4DD2981632ED}" destId="{7CA53F17-6742-4B69-B281-6C23D7B3C4E4}" srcOrd="4" destOrd="0" parTransId="{BA10538A-00D8-43C8-8748-575727230FE9}" sibTransId="{7975CE5F-9B48-422E-83FA-E93B3FC48C4A}"/>
    <dgm:cxn modelId="{39ED4337-586B-4689-B333-473831181F3B}" srcId="{2241DFD5-C2B5-4931-A3CE-0C6D96098909}" destId="{264802B5-D401-4C55-90DC-D1CAF4C10614}" srcOrd="3" destOrd="0" parTransId="{2D57FED8-0924-4FD1-BB8B-3AC3D3134381}" sibTransId="{F16B1B03-CF45-4D75-A34D-A73B4DD05D87}"/>
    <dgm:cxn modelId="{E9F63E39-2210-47F0-895D-A85B9F76B49F}" srcId="{B4AD46E8-A71F-44F5-9F2B-4DD2981632ED}" destId="{5D4744D3-33E9-4E9E-A2F8-F8ED517758E9}" srcOrd="1" destOrd="0" parTransId="{D461C618-D486-4A9F-8C2B-4C068051E4C2}" sibTransId="{3091193F-CE40-4791-BB47-C5A741423C27}"/>
    <dgm:cxn modelId="{C2D2045C-C0D4-48D5-8246-5DF518CB200A}" type="presOf" srcId="{264802B5-D401-4C55-90DC-D1CAF4C10614}" destId="{B8195DCC-14FA-4F22-B4AB-A22C82E1B486}" srcOrd="0" destOrd="3" presId="urn:microsoft.com/office/officeart/2005/8/layout/chevron1"/>
    <dgm:cxn modelId="{809D1762-E638-47B7-A3D9-76507FC73A84}" type="presOf" srcId="{2241DFD5-C2B5-4931-A3CE-0C6D96098909}" destId="{C857D464-2DAD-4129-880E-3C37B2497B0C}" srcOrd="0" destOrd="0" presId="urn:microsoft.com/office/officeart/2005/8/layout/chevron1"/>
    <dgm:cxn modelId="{313B5E45-1D35-433A-91A7-7B989739FF83}" type="presOf" srcId="{A3AA4924-7002-4211-A794-FC626175C98A}" destId="{1EEF456A-9757-411D-946C-9B4FD7BEA6EF}" srcOrd="0" destOrd="2" presId="urn:microsoft.com/office/officeart/2005/8/layout/chevron1"/>
    <dgm:cxn modelId="{18F9AF6A-89F1-40E5-A2AE-86B4FE93BA61}" srcId="{2241DFD5-C2B5-4931-A3CE-0C6D96098909}" destId="{7F9E98ED-B104-4180-9228-F526EACFC483}" srcOrd="5" destOrd="0" parTransId="{806B5D13-4EBA-475A-BE93-05EC99A91C82}" sibTransId="{CB149790-E58C-4590-BF0F-BB7EEF0464C5}"/>
    <dgm:cxn modelId="{FC34CE6A-673B-4A89-9FC2-3597B98C9C48}" srcId="{2241DFD5-C2B5-4931-A3CE-0C6D96098909}" destId="{ACF2E157-9796-4E1E-89CE-AF31D76A8F60}" srcOrd="2" destOrd="0" parTransId="{5BA6CE26-004D-4579-B1B0-E3074CA3F679}" sibTransId="{D136CE37-A7FA-4539-A131-E7624A23795F}"/>
    <dgm:cxn modelId="{46615E4C-F6D0-401A-B8BA-0ACC2F5464D1}" type="presOf" srcId="{5110D674-B6CF-46DA-BE9A-DF1769E7955E}" destId="{B8195DCC-14FA-4F22-B4AB-A22C82E1B486}" srcOrd="0" destOrd="4" presId="urn:microsoft.com/office/officeart/2005/8/layout/chevron1"/>
    <dgm:cxn modelId="{E595834C-FFCC-4946-9E67-A48BEE3F03C9}" srcId="{B4AD46E8-A71F-44F5-9F2B-4DD2981632ED}" destId="{229BF2C4-8EBA-4E83-8E85-A21053383CE4}" srcOrd="6" destOrd="0" parTransId="{A3BE8F21-DEFA-400B-B77A-565CAA15E304}" sibTransId="{A5E5F562-87CA-4969-A31A-3A36ADD75845}"/>
    <dgm:cxn modelId="{5BB54F6D-A126-42CC-B1C4-20FBBE5D58C3}" srcId="{E1F46E90-982A-4862-AACC-1B2D187C81E8}" destId="{B4AD46E8-A71F-44F5-9F2B-4DD2981632ED}" srcOrd="1" destOrd="0" parTransId="{B6A73D86-F02E-43AC-A375-9D9E2D9B2B97}" sibTransId="{EA025382-3135-4922-9FF6-E14EA3595541}"/>
    <dgm:cxn modelId="{878D324E-B72B-4C93-BE6D-F28531B3F4C7}" srcId="{B4AD46E8-A71F-44F5-9F2B-4DD2981632ED}" destId="{5420B753-3F14-4D5E-AC80-88021015CAE4}" srcOrd="5" destOrd="0" parTransId="{D2C5D33A-304B-4B4D-B749-6479FC2379BB}" sibTransId="{695FF330-8724-4A42-836B-EC85CB1E57AC}"/>
    <dgm:cxn modelId="{3CBEF282-66F7-4471-91F9-DA81E9E4196F}" srcId="{B4AD46E8-A71F-44F5-9F2B-4DD2981632ED}" destId="{79704371-642E-4CB2-B5BA-1FFCE5A1BE43}" srcOrd="3" destOrd="0" parTransId="{1DB0B655-767D-40F9-8A48-6FF23263D932}" sibTransId="{EA447A96-6FC8-4521-9C10-D5CFABFBC9C5}"/>
    <dgm:cxn modelId="{E4A82386-9E70-4249-A0E7-319ED87DFDC6}" srcId="{2241DFD5-C2B5-4931-A3CE-0C6D96098909}" destId="{364BAE37-EE41-4FF4-B1D9-9721F6BE5348}" srcOrd="6" destOrd="0" parTransId="{5C1AF1AC-968B-4CE5-A76F-72C507E128A9}" sibTransId="{942938A2-81D8-425A-B5C7-F1B48B4D2852}"/>
    <dgm:cxn modelId="{AA960A8A-CE30-4422-849C-BA7C83EA0A5E}" type="presOf" srcId="{79704371-642E-4CB2-B5BA-1FFCE5A1BE43}" destId="{1EEF456A-9757-411D-946C-9B4FD7BEA6EF}" srcOrd="0" destOrd="3" presId="urn:microsoft.com/office/officeart/2005/8/layout/chevron1"/>
    <dgm:cxn modelId="{10730F8B-BE61-4A98-9786-61ECDFDA7E03}" type="presOf" srcId="{7CA53F17-6742-4B69-B281-6C23D7B3C4E4}" destId="{1EEF456A-9757-411D-946C-9B4FD7BEA6EF}" srcOrd="0" destOrd="4" presId="urn:microsoft.com/office/officeart/2005/8/layout/chevron1"/>
    <dgm:cxn modelId="{A8FBE78C-CB04-4562-9699-988C67709823}" type="presOf" srcId="{1B64E001-1728-4A33-8CBE-427DDB09F961}" destId="{B8195DCC-14FA-4F22-B4AB-A22C82E1B486}" srcOrd="0" destOrd="1" presId="urn:microsoft.com/office/officeart/2005/8/layout/chevron1"/>
    <dgm:cxn modelId="{13B13898-7818-4750-9DCA-D7AB642F8C44}" type="presOf" srcId="{364BAE37-EE41-4FF4-B1D9-9721F6BE5348}" destId="{B8195DCC-14FA-4F22-B4AB-A22C82E1B486}" srcOrd="0" destOrd="6" presId="urn:microsoft.com/office/officeart/2005/8/layout/chevron1"/>
    <dgm:cxn modelId="{EF63579F-90A0-4AB6-A506-15EBDC4B2676}" type="presOf" srcId="{229BF2C4-8EBA-4E83-8E85-A21053383CE4}" destId="{1EEF456A-9757-411D-946C-9B4FD7BEA6EF}" srcOrd="0" destOrd="6" presId="urn:microsoft.com/office/officeart/2005/8/layout/chevron1"/>
    <dgm:cxn modelId="{875548AA-0A90-4A57-B31B-5C5CE5DAAB60}" type="presOf" srcId="{53E898F7-8D9A-404F-9846-B58CD98643BA}" destId="{B8195DCC-14FA-4F22-B4AB-A22C82E1B486}" srcOrd="0" destOrd="0" presId="urn:microsoft.com/office/officeart/2005/8/layout/chevron1"/>
    <dgm:cxn modelId="{6B42B6AB-450F-4C76-B9CC-D7E647866E1E}" type="presOf" srcId="{E1F46E90-982A-4862-AACC-1B2D187C81E8}" destId="{42C575CB-7BAD-49BC-A1C3-D3FE81C1F8ED}" srcOrd="0" destOrd="0" presId="urn:microsoft.com/office/officeart/2005/8/layout/chevron1"/>
    <dgm:cxn modelId="{A815A0AD-EED5-4909-9D5C-8B742A7B7190}" type="presOf" srcId="{7F9E98ED-B104-4180-9228-F526EACFC483}" destId="{B8195DCC-14FA-4F22-B4AB-A22C82E1B486}" srcOrd="0" destOrd="5" presId="urn:microsoft.com/office/officeart/2005/8/layout/chevron1"/>
    <dgm:cxn modelId="{0463A3AD-E46A-4DD9-81BC-0F1EACF7CACE}" srcId="{2241DFD5-C2B5-4931-A3CE-0C6D96098909}" destId="{5110D674-B6CF-46DA-BE9A-DF1769E7955E}" srcOrd="4" destOrd="0" parTransId="{E4BB3896-F82B-47F8-9B6B-DF2588FF628D}" sibTransId="{50A3DCB8-88AF-4F64-8139-E2BF4FB14008}"/>
    <dgm:cxn modelId="{AF78B9B0-6084-431A-BCFB-C16E3BBD897B}" srcId="{2241DFD5-C2B5-4931-A3CE-0C6D96098909}" destId="{1B64E001-1728-4A33-8CBE-427DDB09F961}" srcOrd="1" destOrd="0" parTransId="{549E2818-86B9-44ED-90A1-8D1DCC82FB01}" sibTransId="{8C2D0B5C-2FC5-4361-B795-4034717C0E42}"/>
    <dgm:cxn modelId="{F278ACB8-4B1D-47BA-94CC-87E06162AF8A}" type="presOf" srcId="{ACF2E157-9796-4E1E-89CE-AF31D76A8F60}" destId="{B8195DCC-14FA-4F22-B4AB-A22C82E1B486}" srcOrd="0" destOrd="2" presId="urn:microsoft.com/office/officeart/2005/8/layout/chevron1"/>
    <dgm:cxn modelId="{31EC4AC2-1F40-4FB1-B15A-60E125A34217}" type="presOf" srcId="{CA668BA3-4710-4795-9D14-744DF7E3C2C0}" destId="{1EEF456A-9757-411D-946C-9B4FD7BEA6EF}" srcOrd="0" destOrd="0" presId="urn:microsoft.com/office/officeart/2005/8/layout/chevron1"/>
    <dgm:cxn modelId="{E57E05CA-D6FC-421F-93D7-C90ACC82EC04}" type="presOf" srcId="{F601FFF3-606B-4829-B42C-D52F69F9E5FC}" destId="{1EEF456A-9757-411D-946C-9B4FD7BEA6EF}" srcOrd="0" destOrd="7" presId="urn:microsoft.com/office/officeart/2005/8/layout/chevron1"/>
    <dgm:cxn modelId="{64BDD0CB-3402-411C-9946-37150BE0F1E7}" srcId="{2241DFD5-C2B5-4931-A3CE-0C6D96098909}" destId="{53E898F7-8D9A-404F-9846-B58CD98643BA}" srcOrd="0" destOrd="0" parTransId="{9846BBEE-288B-42AF-A7E1-17451B48B7B4}" sibTransId="{27F43E71-AE65-43FC-9E59-BD0B8652E72A}"/>
    <dgm:cxn modelId="{DED960E0-9417-4441-8F0E-B43BF71CBB83}" type="presOf" srcId="{5D4744D3-33E9-4E9E-A2F8-F8ED517758E9}" destId="{1EEF456A-9757-411D-946C-9B4FD7BEA6EF}" srcOrd="0" destOrd="1" presId="urn:microsoft.com/office/officeart/2005/8/layout/chevron1"/>
    <dgm:cxn modelId="{232B65E7-B330-4D15-8E0B-58722D0B3EC1}" srcId="{B4AD46E8-A71F-44F5-9F2B-4DD2981632ED}" destId="{A3AA4924-7002-4211-A794-FC626175C98A}" srcOrd="2" destOrd="0" parTransId="{08066461-B1CF-4190-A2A5-4E55EFD467B8}" sibTransId="{75ECD3E0-015B-4EFB-91D4-9B893EC85EC2}"/>
    <dgm:cxn modelId="{F198EDE7-60FF-4C4B-BEFF-1067C04D1A22}" type="presOf" srcId="{B4AD46E8-A71F-44F5-9F2B-4DD2981632ED}" destId="{0E344B48-35B2-4B3D-AB89-41158047EC01}" srcOrd="0" destOrd="0" presId="urn:microsoft.com/office/officeart/2005/8/layout/chevron1"/>
    <dgm:cxn modelId="{C5A69BF3-CCA9-4FEE-B335-101866B52A5A}" srcId="{B4AD46E8-A71F-44F5-9F2B-4DD2981632ED}" destId="{F601FFF3-606B-4829-B42C-D52F69F9E5FC}" srcOrd="7" destOrd="0" parTransId="{05D938EF-407E-48A2-B294-A3DED6D31252}" sibTransId="{E22B5CD6-612C-4581-BCD5-C8654A5BEA5D}"/>
    <dgm:cxn modelId="{42C783FC-02EA-45A8-A872-375018B57465}" srcId="{E1F46E90-982A-4862-AACC-1B2D187C81E8}" destId="{2241DFD5-C2B5-4931-A3CE-0C6D96098909}" srcOrd="0" destOrd="0" parTransId="{CD69CE3C-D2A6-431A-BD14-4523512080D6}" sibTransId="{FC13466B-43C4-452E-89A6-FA5997567B9B}"/>
    <dgm:cxn modelId="{1BFE1076-B7E2-4D8E-B5E4-4EDA63626254}" type="presParOf" srcId="{42C575CB-7BAD-49BC-A1C3-D3FE81C1F8ED}" destId="{5E61E511-D4FA-48A2-992E-028F440C058E}" srcOrd="0" destOrd="0" presId="urn:microsoft.com/office/officeart/2005/8/layout/chevron1"/>
    <dgm:cxn modelId="{1DFE8FBA-42D8-46DD-9E5C-211C5B749B7A}" type="presParOf" srcId="{5E61E511-D4FA-48A2-992E-028F440C058E}" destId="{C857D464-2DAD-4129-880E-3C37B2497B0C}" srcOrd="0" destOrd="0" presId="urn:microsoft.com/office/officeart/2005/8/layout/chevron1"/>
    <dgm:cxn modelId="{52DDD934-A9D5-492A-960A-019D8EFE2A4E}" type="presParOf" srcId="{5E61E511-D4FA-48A2-992E-028F440C058E}" destId="{B8195DCC-14FA-4F22-B4AB-A22C82E1B486}" srcOrd="1" destOrd="0" presId="urn:microsoft.com/office/officeart/2005/8/layout/chevron1"/>
    <dgm:cxn modelId="{163E3D1D-11C5-4632-A857-8CB0FF3C0E97}" type="presParOf" srcId="{42C575CB-7BAD-49BC-A1C3-D3FE81C1F8ED}" destId="{D42FA66A-0BEF-4F63-BA78-DB49AF2F916E}" srcOrd="1" destOrd="0" presId="urn:microsoft.com/office/officeart/2005/8/layout/chevron1"/>
    <dgm:cxn modelId="{DD4C99AA-8548-4E18-8274-EF1B2553AB9B}" type="presParOf" srcId="{42C575CB-7BAD-49BC-A1C3-D3FE81C1F8ED}" destId="{F766CE66-49EB-4F9B-9129-13AFE8E47C25}" srcOrd="2" destOrd="0" presId="urn:microsoft.com/office/officeart/2005/8/layout/chevron1"/>
    <dgm:cxn modelId="{4E901391-42A8-4F6F-ACAF-6289A25AF6C7}" type="presParOf" srcId="{F766CE66-49EB-4F9B-9129-13AFE8E47C25}" destId="{0E344B48-35B2-4B3D-AB89-41158047EC01}" srcOrd="0" destOrd="0" presId="urn:microsoft.com/office/officeart/2005/8/layout/chevron1"/>
    <dgm:cxn modelId="{3F2A1508-9086-4A4B-8E98-8DB53697278D}" type="presParOf" srcId="{F766CE66-49EB-4F9B-9129-13AFE8E47C25}" destId="{1EEF456A-9757-411D-946C-9B4FD7BEA6E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7D464-2DAD-4129-880E-3C37B2497B0C}">
      <dsp:nvSpPr>
        <dsp:cNvPr id="0" name=""/>
        <dsp:cNvSpPr/>
      </dsp:nvSpPr>
      <dsp:spPr>
        <a:xfrm>
          <a:off x="811586" y="887638"/>
          <a:ext cx="3769206" cy="843151"/>
        </a:xfrm>
        <a:prstGeom prst="chevron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chemeClr val="bg1"/>
              </a:solidFill>
              <a:latin typeface="Century Schoolbook" panose="02040604050505020304" pitchFamily="18" charset="0"/>
            </a:rPr>
            <a:t>20. század</a:t>
          </a:r>
        </a:p>
      </dsp:txBody>
      <dsp:txXfrm>
        <a:off x="1233162" y="887638"/>
        <a:ext cx="2926055" cy="843151"/>
      </dsp:txXfrm>
    </dsp:sp>
    <dsp:sp modelId="{B8195DCC-14FA-4F22-B4AB-A22C82E1B486}">
      <dsp:nvSpPr>
        <dsp:cNvPr id="0" name=""/>
        <dsp:cNvSpPr/>
      </dsp:nvSpPr>
      <dsp:spPr>
        <a:xfrm>
          <a:off x="0" y="2073154"/>
          <a:ext cx="5308163" cy="358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Tanítás - pedagógus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Osztályterem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Tananyag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Végzettségek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Iskola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Iskolarendszer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2800" kern="1200" dirty="0">
            <a:latin typeface="Century Schoolbook" panose="02040604050505020304" pitchFamily="18" charset="0"/>
          </a:endParaRPr>
        </a:p>
      </dsp:txBody>
      <dsp:txXfrm>
        <a:off x="0" y="2073154"/>
        <a:ext cx="5308163" cy="3581386"/>
      </dsp:txXfrm>
    </dsp:sp>
    <dsp:sp modelId="{0E344B48-35B2-4B3D-AB89-41158047EC01}">
      <dsp:nvSpPr>
        <dsp:cNvPr id="0" name=""/>
        <dsp:cNvSpPr/>
      </dsp:nvSpPr>
      <dsp:spPr>
        <a:xfrm>
          <a:off x="5260623" y="676490"/>
          <a:ext cx="5567705" cy="1215965"/>
        </a:xfrm>
        <a:prstGeom prst="chevron">
          <a:avLst/>
        </a:prstGeom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b="1" kern="1200" dirty="0">
              <a:solidFill>
                <a:schemeClr val="bg1"/>
              </a:solidFill>
              <a:latin typeface="Century Schoolbook" panose="02040604050505020304" pitchFamily="18" charset="0"/>
            </a:rPr>
            <a:t>21.század</a:t>
          </a:r>
        </a:p>
      </dsp:txBody>
      <dsp:txXfrm>
        <a:off x="5868606" y="676490"/>
        <a:ext cx="4351740" cy="1215965"/>
      </dsp:txXfrm>
    </dsp:sp>
    <dsp:sp modelId="{1EEF456A-9757-411D-946C-9B4FD7BEA6EF}">
      <dsp:nvSpPr>
        <dsp:cNvPr id="0" name=""/>
        <dsp:cNvSpPr/>
      </dsp:nvSpPr>
      <dsp:spPr>
        <a:xfrm>
          <a:off x="5122751" y="2172034"/>
          <a:ext cx="5988426" cy="358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Tanulás - tanuló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Személyes tanulási környezet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Kognitív és affektív készségek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Hitelesített készségek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Tanulási központ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800" kern="1200" dirty="0">
              <a:latin typeface="Century Schoolbook" panose="02040604050505020304" pitchFamily="18" charset="0"/>
            </a:rPr>
            <a:t>Tanulási ökoszisztéma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2800" kern="1200" dirty="0">
            <a:latin typeface="Century Schoolbook" panose="020406040505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2800" kern="1200" dirty="0"/>
        </a:p>
      </dsp:txBody>
      <dsp:txXfrm>
        <a:off x="5122751" y="2172034"/>
        <a:ext cx="5988426" cy="358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7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0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7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38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9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3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8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7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2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7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0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0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6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2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4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6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4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80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yudandoaeducar.wikispaces.com/Bebes+Prematuro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computing.blogspot.com/2012/11/enterprise-software-needs-flow-and-not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04D29E-DA53-4241-B0F1-18074495D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Century Schoolbook" panose="02040604050505020304" pitchFamily="18" charset="0"/>
              </a:rPr>
              <a:t>AKG Alapiskola 2017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B73B0BC-4C5D-4A6E-A247-FD1997903D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Century Schoolbook" panose="02040604050505020304" pitchFamily="18" charset="0"/>
              </a:rPr>
              <a:t>Az első hat év programja</a:t>
            </a:r>
          </a:p>
        </p:txBody>
      </p:sp>
    </p:spTree>
    <p:extLst>
      <p:ext uri="{BB962C8B-B14F-4D97-AF65-F5344CB8AC3E}">
        <p14:creationId xmlns:p14="http://schemas.microsoft.com/office/powerpoint/2010/main" val="12373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7DA36B33-ACE0-4BC3-A78D-9F0DB46C2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978568"/>
              </p:ext>
            </p:extLst>
          </p:nvPr>
        </p:nvGraphicFramePr>
        <p:xfrm>
          <a:off x="1498126" y="449205"/>
          <a:ext cx="10479313" cy="6995160"/>
        </p:xfrm>
        <a:graphic>
          <a:graphicData uri="http://schemas.openxmlformats.org/drawingml/2006/table">
            <a:tbl>
              <a:tblPr firstRow="1" firstCol="1" bandRow="1"/>
              <a:tblGrid>
                <a:gridCol w="1058607">
                  <a:extLst>
                    <a:ext uri="{9D8B030D-6E8A-4147-A177-3AD203B41FA5}">
                      <a16:colId xmlns:a16="http://schemas.microsoft.com/office/drawing/2014/main" val="1749541664"/>
                    </a:ext>
                  </a:extLst>
                </a:gridCol>
                <a:gridCol w="1904447">
                  <a:extLst>
                    <a:ext uri="{9D8B030D-6E8A-4147-A177-3AD203B41FA5}">
                      <a16:colId xmlns:a16="http://schemas.microsoft.com/office/drawing/2014/main" val="3106518510"/>
                    </a:ext>
                  </a:extLst>
                </a:gridCol>
                <a:gridCol w="1904447">
                  <a:extLst>
                    <a:ext uri="{9D8B030D-6E8A-4147-A177-3AD203B41FA5}">
                      <a16:colId xmlns:a16="http://schemas.microsoft.com/office/drawing/2014/main" val="3384926925"/>
                    </a:ext>
                  </a:extLst>
                </a:gridCol>
                <a:gridCol w="1905193">
                  <a:extLst>
                    <a:ext uri="{9D8B030D-6E8A-4147-A177-3AD203B41FA5}">
                      <a16:colId xmlns:a16="http://schemas.microsoft.com/office/drawing/2014/main" val="1643450555"/>
                    </a:ext>
                  </a:extLst>
                </a:gridCol>
                <a:gridCol w="1799185">
                  <a:extLst>
                    <a:ext uri="{9D8B030D-6E8A-4147-A177-3AD203B41FA5}">
                      <a16:colId xmlns:a16="http://schemas.microsoft.com/office/drawing/2014/main" val="1954392189"/>
                    </a:ext>
                  </a:extLst>
                </a:gridCol>
                <a:gridCol w="1907434">
                  <a:extLst>
                    <a:ext uri="{9D8B030D-6E8A-4147-A177-3AD203B41FA5}">
                      <a16:colId xmlns:a16="http://schemas.microsoft.com/office/drawing/2014/main" val="130339141"/>
                    </a:ext>
                  </a:extLst>
                </a:gridCol>
              </a:tblGrid>
              <a:tr h="90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ÉVFOLYAM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169486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Szerda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Péntek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28340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7.00-7.30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289646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7.30-8.00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–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004661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8.00-8.30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12580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8.30-9.00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132715" indent="-1327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marL="318135" indent="-3181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162862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9.00-9.30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Barangoló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826755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9.30-10.00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03305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45457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10.30-11.00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103448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11.00-11.30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805638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673159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12.00-12.30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29267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12.30-13.00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644532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13.00-13.30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26035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13.30-14.00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501364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14.00-14.30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–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374428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14.30-15.00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218766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21181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15.30-16.00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138632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478405"/>
                  </a:ext>
                </a:extLst>
              </a:tr>
              <a:tr h="182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16.30-17.00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48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48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C39A5CE6-D1C0-4329-A592-D68E7B422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46577"/>
              </p:ext>
            </p:extLst>
          </p:nvPr>
        </p:nvGraphicFramePr>
        <p:xfrm>
          <a:off x="1643271" y="398226"/>
          <a:ext cx="10357522" cy="7040880"/>
        </p:xfrm>
        <a:graphic>
          <a:graphicData uri="http://schemas.openxmlformats.org/drawingml/2006/table">
            <a:tbl>
              <a:tblPr firstRow="1" firstCol="1" bandRow="1"/>
              <a:tblGrid>
                <a:gridCol w="1046528">
                  <a:extLst>
                    <a:ext uri="{9D8B030D-6E8A-4147-A177-3AD203B41FA5}">
                      <a16:colId xmlns:a16="http://schemas.microsoft.com/office/drawing/2014/main" val="1220609773"/>
                    </a:ext>
                  </a:extLst>
                </a:gridCol>
                <a:gridCol w="1882715">
                  <a:extLst>
                    <a:ext uri="{9D8B030D-6E8A-4147-A177-3AD203B41FA5}">
                      <a16:colId xmlns:a16="http://schemas.microsoft.com/office/drawing/2014/main" val="3037873045"/>
                    </a:ext>
                  </a:extLst>
                </a:gridCol>
                <a:gridCol w="1883455">
                  <a:extLst>
                    <a:ext uri="{9D8B030D-6E8A-4147-A177-3AD203B41FA5}">
                      <a16:colId xmlns:a16="http://schemas.microsoft.com/office/drawing/2014/main" val="1478835174"/>
                    </a:ext>
                  </a:extLst>
                </a:gridCol>
                <a:gridCol w="1882715">
                  <a:extLst>
                    <a:ext uri="{9D8B030D-6E8A-4147-A177-3AD203B41FA5}">
                      <a16:colId xmlns:a16="http://schemas.microsoft.com/office/drawing/2014/main" val="344981266"/>
                    </a:ext>
                  </a:extLst>
                </a:gridCol>
                <a:gridCol w="1771274">
                  <a:extLst>
                    <a:ext uri="{9D8B030D-6E8A-4147-A177-3AD203B41FA5}">
                      <a16:colId xmlns:a16="http://schemas.microsoft.com/office/drawing/2014/main" val="1851360873"/>
                    </a:ext>
                  </a:extLst>
                </a:gridCol>
                <a:gridCol w="1890835">
                  <a:extLst>
                    <a:ext uri="{9D8B030D-6E8A-4147-A177-3AD203B41FA5}">
                      <a16:colId xmlns:a16="http://schemas.microsoft.com/office/drawing/2014/main" val="2451852808"/>
                    </a:ext>
                  </a:extLst>
                </a:gridCol>
              </a:tblGrid>
              <a:tr h="270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ÉVFOLYAM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89770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Szerda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Péntek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516985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7.00-7.30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376856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7.30-8.00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–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87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8.00-8.30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90901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8.30-9.00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084942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9.00-9.30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Barangoló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5915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9.30-10.00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52314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07533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10.30-11.00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159375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11.00-11.30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548501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63110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12.00-12.30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365204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12.30-13.00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037064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13.00-13.30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83457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13.30-14.00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2616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14.00-14.30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–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3879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14.30-15.00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Műhely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36875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17210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15.30-16.00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87575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567593"/>
                  </a:ext>
                </a:extLst>
              </a:tr>
              <a:tr h="270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16.30-17.00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91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50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032A341D-3667-45D0-B80A-B699438A4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979568"/>
              </p:ext>
            </p:extLst>
          </p:nvPr>
        </p:nvGraphicFramePr>
        <p:xfrm>
          <a:off x="1804188" y="267933"/>
          <a:ext cx="10116457" cy="7040880"/>
        </p:xfrm>
        <a:graphic>
          <a:graphicData uri="http://schemas.openxmlformats.org/drawingml/2006/table">
            <a:tbl>
              <a:tblPr firstRow="1" firstCol="1" bandRow="1"/>
              <a:tblGrid>
                <a:gridCol w="1022170">
                  <a:extLst>
                    <a:ext uri="{9D8B030D-6E8A-4147-A177-3AD203B41FA5}">
                      <a16:colId xmlns:a16="http://schemas.microsoft.com/office/drawing/2014/main" val="306448919"/>
                    </a:ext>
                  </a:extLst>
                </a:gridCol>
                <a:gridCol w="1838897">
                  <a:extLst>
                    <a:ext uri="{9D8B030D-6E8A-4147-A177-3AD203B41FA5}">
                      <a16:colId xmlns:a16="http://schemas.microsoft.com/office/drawing/2014/main" val="665268543"/>
                    </a:ext>
                  </a:extLst>
                </a:gridCol>
                <a:gridCol w="1839618">
                  <a:extLst>
                    <a:ext uri="{9D8B030D-6E8A-4147-A177-3AD203B41FA5}">
                      <a16:colId xmlns:a16="http://schemas.microsoft.com/office/drawing/2014/main" val="840896880"/>
                    </a:ext>
                  </a:extLst>
                </a:gridCol>
                <a:gridCol w="1838897">
                  <a:extLst>
                    <a:ext uri="{9D8B030D-6E8A-4147-A177-3AD203B41FA5}">
                      <a16:colId xmlns:a16="http://schemas.microsoft.com/office/drawing/2014/main" val="603026997"/>
                    </a:ext>
                  </a:extLst>
                </a:gridCol>
                <a:gridCol w="1730048">
                  <a:extLst>
                    <a:ext uri="{9D8B030D-6E8A-4147-A177-3AD203B41FA5}">
                      <a16:colId xmlns:a16="http://schemas.microsoft.com/office/drawing/2014/main" val="2944459772"/>
                    </a:ext>
                  </a:extLst>
                </a:gridCol>
                <a:gridCol w="1846827">
                  <a:extLst>
                    <a:ext uri="{9D8B030D-6E8A-4147-A177-3AD203B41FA5}">
                      <a16:colId xmlns:a16="http://schemas.microsoft.com/office/drawing/2014/main" val="984157890"/>
                    </a:ext>
                  </a:extLst>
                </a:gridCol>
              </a:tblGrid>
              <a:tr h="27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ÉVFOLYAM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0700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Szerda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Péntek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98208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7.00-7.30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943246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7.30-8.00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–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03575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8.00-8.30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487093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8.30-9.00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59675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9.00-9.30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Barangoló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573587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9.30-10.00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153246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050037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10.30-11.00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26768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11.00-11.30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777706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268786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12.00-12.30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00199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12.30-13.00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55892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13.00-13.30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143372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13.30-14.00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97033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14.00-14.30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–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410985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14.30-15.00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Műhely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54247"/>
                  </a:ext>
                </a:extLst>
              </a:tr>
              <a:tr h="2886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484135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15.30-16.00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74380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16.00-16.30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415207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16.30-17.00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–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511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03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48B8D5F5-55E1-4DC5-871E-1056611A6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6510"/>
              </p:ext>
            </p:extLst>
          </p:nvPr>
        </p:nvGraphicFramePr>
        <p:xfrm>
          <a:off x="1500651" y="384312"/>
          <a:ext cx="10406743" cy="7040880"/>
        </p:xfrm>
        <a:graphic>
          <a:graphicData uri="http://schemas.openxmlformats.org/drawingml/2006/table">
            <a:tbl>
              <a:tblPr firstRow="1" firstCol="1" bandRow="1"/>
              <a:tblGrid>
                <a:gridCol w="1051501">
                  <a:extLst>
                    <a:ext uri="{9D8B030D-6E8A-4147-A177-3AD203B41FA5}">
                      <a16:colId xmlns:a16="http://schemas.microsoft.com/office/drawing/2014/main" val="1191505674"/>
                    </a:ext>
                  </a:extLst>
                </a:gridCol>
                <a:gridCol w="1891663">
                  <a:extLst>
                    <a:ext uri="{9D8B030D-6E8A-4147-A177-3AD203B41FA5}">
                      <a16:colId xmlns:a16="http://schemas.microsoft.com/office/drawing/2014/main" val="1076435980"/>
                    </a:ext>
                  </a:extLst>
                </a:gridCol>
                <a:gridCol w="1892405">
                  <a:extLst>
                    <a:ext uri="{9D8B030D-6E8A-4147-A177-3AD203B41FA5}">
                      <a16:colId xmlns:a16="http://schemas.microsoft.com/office/drawing/2014/main" val="3233363560"/>
                    </a:ext>
                  </a:extLst>
                </a:gridCol>
                <a:gridCol w="1891663">
                  <a:extLst>
                    <a:ext uri="{9D8B030D-6E8A-4147-A177-3AD203B41FA5}">
                      <a16:colId xmlns:a16="http://schemas.microsoft.com/office/drawing/2014/main" val="759733197"/>
                    </a:ext>
                  </a:extLst>
                </a:gridCol>
                <a:gridCol w="1779691">
                  <a:extLst>
                    <a:ext uri="{9D8B030D-6E8A-4147-A177-3AD203B41FA5}">
                      <a16:colId xmlns:a16="http://schemas.microsoft.com/office/drawing/2014/main" val="1128012754"/>
                    </a:ext>
                  </a:extLst>
                </a:gridCol>
                <a:gridCol w="1899820">
                  <a:extLst>
                    <a:ext uri="{9D8B030D-6E8A-4147-A177-3AD203B41FA5}">
                      <a16:colId xmlns:a16="http://schemas.microsoft.com/office/drawing/2014/main" val="3047184348"/>
                    </a:ext>
                  </a:extLst>
                </a:gridCol>
              </a:tblGrid>
              <a:tr h="286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ÉVFOLYAM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52576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Szerda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Péntek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252141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7.00-7.30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296126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7.30-8.00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–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–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812013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8.00-8.30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02909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8.30-9.00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170486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9.00-9.30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Barangoló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10648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9.30-10.00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335367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86026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10.30-11.00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6549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11.00-11.30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29758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083413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12.00-12.30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55876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12.30-13.00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Pihenő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37854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13.00-13.30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431551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13.30-14.00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1032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14.00-14.30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–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242247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14.30-15.00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Műhely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Barangoló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1485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475058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15.30-16.00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46916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–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02755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16.30-17.00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76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40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145206A0-942F-4037-B0DC-99C578FB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13881"/>
              </p:ext>
            </p:extLst>
          </p:nvPr>
        </p:nvGraphicFramePr>
        <p:xfrm>
          <a:off x="1878654" y="266368"/>
          <a:ext cx="10167573" cy="7040880"/>
        </p:xfrm>
        <a:graphic>
          <a:graphicData uri="http://schemas.openxmlformats.org/drawingml/2006/table">
            <a:tbl>
              <a:tblPr firstRow="1" firstCol="1" bandRow="1"/>
              <a:tblGrid>
                <a:gridCol w="1027336">
                  <a:extLst>
                    <a:ext uri="{9D8B030D-6E8A-4147-A177-3AD203B41FA5}">
                      <a16:colId xmlns:a16="http://schemas.microsoft.com/office/drawing/2014/main" val="1278624829"/>
                    </a:ext>
                  </a:extLst>
                </a:gridCol>
                <a:gridCol w="1848188">
                  <a:extLst>
                    <a:ext uri="{9D8B030D-6E8A-4147-A177-3AD203B41FA5}">
                      <a16:colId xmlns:a16="http://schemas.microsoft.com/office/drawing/2014/main" val="2014782759"/>
                    </a:ext>
                  </a:extLst>
                </a:gridCol>
                <a:gridCol w="1848913">
                  <a:extLst>
                    <a:ext uri="{9D8B030D-6E8A-4147-A177-3AD203B41FA5}">
                      <a16:colId xmlns:a16="http://schemas.microsoft.com/office/drawing/2014/main" val="1710846942"/>
                    </a:ext>
                  </a:extLst>
                </a:gridCol>
                <a:gridCol w="1848188">
                  <a:extLst>
                    <a:ext uri="{9D8B030D-6E8A-4147-A177-3AD203B41FA5}">
                      <a16:colId xmlns:a16="http://schemas.microsoft.com/office/drawing/2014/main" val="95373959"/>
                    </a:ext>
                  </a:extLst>
                </a:gridCol>
                <a:gridCol w="1738790">
                  <a:extLst>
                    <a:ext uri="{9D8B030D-6E8A-4147-A177-3AD203B41FA5}">
                      <a16:colId xmlns:a16="http://schemas.microsoft.com/office/drawing/2014/main" val="911759571"/>
                    </a:ext>
                  </a:extLst>
                </a:gridCol>
                <a:gridCol w="1856158">
                  <a:extLst>
                    <a:ext uri="{9D8B030D-6E8A-4147-A177-3AD203B41FA5}">
                      <a16:colId xmlns:a16="http://schemas.microsoft.com/office/drawing/2014/main" val="1452323134"/>
                    </a:ext>
                  </a:extLst>
                </a:gridCol>
              </a:tblGrid>
              <a:tr h="287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5-6. ÉVFOLYAM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63923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Szerda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Péntek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469175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7.00-7.30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Reggeli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162006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7.30-8.00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–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Érkezés - Fogadás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71752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8.00-8.30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71638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8.30-9.00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Nyitás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4936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9.00-9.30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TAN-ösvény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Barangoló</a:t>
                      </a:r>
                      <a:endParaRPr lang="hu-H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97643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9.30-10.00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805824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10.00-10.30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76821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10.30-11.00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345220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11.00-11.30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081738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11.30-12.00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040205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12.00-12.30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850171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12.30-13.00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Ebéd 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293726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13.00-13.30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Zárás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73889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13.30-14.00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Levegőzés / Mozgás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66314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14.00-14.30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–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017820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14.30-15.00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Útkereső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Műhely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Barangoló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Szabad játék / Alkotás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454010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996696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15.30-16.00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980631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16.00-16.30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Hazatérés - Ügyelet</a:t>
                      </a:r>
                      <a:endParaRPr lang="hu-HU" sz="12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578366"/>
                  </a:ext>
                </a:extLst>
              </a:tr>
              <a:tr h="287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16.30-17.00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40" marR="29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03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48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B990F9-4D11-499F-B736-25ED48ED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0" y="764373"/>
            <a:ext cx="3683000" cy="1293028"/>
          </a:xfrm>
        </p:spPr>
        <p:txBody>
          <a:bodyPr/>
          <a:lstStyle/>
          <a:p>
            <a:r>
              <a:rPr lang="hu-HU" dirty="0">
                <a:latin typeface="Century Schoolbook" panose="02040604050505020304" pitchFamily="18" charset="0"/>
              </a:rPr>
              <a:t>HOGYAN?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2FD05E-2CAF-41C9-A429-F2D252C6B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29" y="1860732"/>
            <a:ext cx="10820400" cy="4627154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Előnyben részesített munkaformák és módszerek</a:t>
            </a:r>
          </a:p>
          <a:p>
            <a:pPr marL="0" indent="0">
              <a:buNone/>
            </a:pPr>
            <a:endParaRPr lang="hu-HU" dirty="0"/>
          </a:p>
          <a:p>
            <a:pPr lvl="1"/>
            <a:r>
              <a:rPr lang="hu-HU" dirty="0"/>
              <a:t>Csoportmunka</a:t>
            </a:r>
          </a:p>
          <a:p>
            <a:pPr lvl="1"/>
            <a:r>
              <a:rPr lang="hu-HU" dirty="0"/>
              <a:t>Kooperatív technikák</a:t>
            </a:r>
          </a:p>
          <a:p>
            <a:pPr lvl="1"/>
            <a:r>
              <a:rPr lang="hu-HU" dirty="0"/>
              <a:t>Egyéni munka</a:t>
            </a:r>
          </a:p>
          <a:p>
            <a:pPr lvl="1"/>
            <a:r>
              <a:rPr lang="hu-HU" dirty="0"/>
              <a:t>Vegyeséletkorú csoportok – vertikális tanulás</a:t>
            </a:r>
          </a:p>
          <a:p>
            <a:pPr lvl="1"/>
            <a:r>
              <a:rPr lang="hu-HU" dirty="0"/>
              <a:t>Probléma alapú tanulás</a:t>
            </a:r>
          </a:p>
          <a:p>
            <a:pPr lvl="1"/>
            <a:r>
              <a:rPr lang="hu-HU" dirty="0"/>
              <a:t>Projekt módszer</a:t>
            </a:r>
          </a:p>
          <a:p>
            <a:pPr lvl="1"/>
            <a:r>
              <a:rPr lang="hu-HU" dirty="0"/>
              <a:t>Kutatás</a:t>
            </a:r>
          </a:p>
          <a:p>
            <a:pPr lvl="1"/>
            <a:r>
              <a:rPr lang="hu-HU" dirty="0"/>
              <a:t>Falakon kívüli programok</a:t>
            </a:r>
          </a:p>
          <a:p>
            <a:pPr lvl="1"/>
            <a:r>
              <a:rPr lang="hu-HU" dirty="0"/>
              <a:t>Tudásmegosztás</a:t>
            </a:r>
          </a:p>
          <a:p>
            <a:pPr lvl="1"/>
            <a:r>
              <a:rPr lang="hu-HU" dirty="0"/>
              <a:t>Differenciálás – TI megközelítéssel</a:t>
            </a:r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844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2E22130-E14A-4C01-B3D2-F5DEBC01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57" y="953813"/>
            <a:ext cx="9056915" cy="590418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1D650AF-D537-4DB7-8DA3-5E3800B5C7AD}"/>
              </a:ext>
            </a:extLst>
          </p:cNvPr>
          <p:cNvSpPr txBox="1"/>
          <p:nvPr/>
        </p:nvSpPr>
        <p:spPr>
          <a:xfrm>
            <a:off x="351496" y="1603992"/>
            <a:ext cx="37301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1) Intraperszonális – belső</a:t>
            </a:r>
          </a:p>
          <a:p>
            <a:endParaRPr lang="hu-H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2) Interperszonális – társas</a:t>
            </a:r>
          </a:p>
          <a:p>
            <a:endParaRPr lang="hu-H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3) Zenei</a:t>
            </a:r>
          </a:p>
          <a:p>
            <a:endParaRPr lang="hu-H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4) Matematikai-logikai</a:t>
            </a:r>
          </a:p>
          <a:p>
            <a:endParaRPr lang="hu-H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5) Nyelvi</a:t>
            </a:r>
          </a:p>
          <a:p>
            <a:endParaRPr lang="hu-H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6) Testi-kinesztetikus</a:t>
            </a:r>
          </a:p>
          <a:p>
            <a:endParaRPr lang="hu-H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7) Vizuális-téri</a:t>
            </a:r>
          </a:p>
          <a:p>
            <a:endParaRPr lang="hu-H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8) Természeti-környezeti</a:t>
            </a:r>
          </a:p>
          <a:p>
            <a:endParaRPr lang="hu-H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9) Egzisztenciális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FC965A6-E5FA-4EE8-904B-B56C447F0BAA}"/>
              </a:ext>
            </a:extLst>
          </p:cNvPr>
          <p:cNvSpPr txBox="1"/>
          <p:nvPr/>
        </p:nvSpPr>
        <p:spPr>
          <a:xfrm>
            <a:off x="8229601" y="-10550"/>
            <a:ext cx="30770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TI</a:t>
            </a:r>
          </a:p>
          <a:p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többszörös intelligencia</a:t>
            </a:r>
            <a:endParaRPr lang="hu-HU" sz="6600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4F1622-F133-4C39-A178-9AE077529E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A785FA-C071-43A3-A397-53F1104417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54D573-EC63-4874-BAA1-1F203B95BF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01A4B55-149B-4E65-9E0F-91403157D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699" y="1440686"/>
            <a:ext cx="6533501" cy="408343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0159223-55B3-497D-8CFC-6AF2FDE2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8" y="2934075"/>
            <a:ext cx="3977639" cy="10644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>
                <a:latin typeface="Century Schoolbook" panose="02040604050505020304" pitchFamily="18" charset="0"/>
              </a:rPr>
              <a:t>Köszönöm</a:t>
            </a:r>
            <a:r>
              <a:rPr lang="en-US" b="1" dirty="0">
                <a:latin typeface="Century Schoolbook" panose="02040604050505020304" pitchFamily="18" charset="0"/>
              </a:rPr>
              <a:t> a </a:t>
            </a:r>
            <a:r>
              <a:rPr lang="en-US" b="1" dirty="0" err="1">
                <a:latin typeface="Century Schoolbook" panose="02040604050505020304" pitchFamily="18" charset="0"/>
              </a:rPr>
              <a:t>figyelmet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2097CA2-DFA1-4746-B22B-C5AD9D712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8" y="4744164"/>
            <a:ext cx="3977639" cy="779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Vesztergombi Krisztina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2017.01.13.</a:t>
            </a:r>
          </a:p>
        </p:txBody>
      </p:sp>
    </p:spTree>
    <p:extLst>
      <p:ext uri="{BB962C8B-B14F-4D97-AF65-F5344CB8AC3E}">
        <p14:creationId xmlns:p14="http://schemas.microsoft.com/office/powerpoint/2010/main" val="105077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1BE092-00EB-47BF-97C2-BE3FBF4C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0" y="723733"/>
            <a:ext cx="6616700" cy="1293028"/>
          </a:xfrm>
        </p:spPr>
        <p:txBody>
          <a:bodyPr/>
          <a:lstStyle/>
          <a:p>
            <a:r>
              <a:rPr lang="hu-HU" sz="3200" cap="none" dirty="0">
                <a:latin typeface="Century Schoolbook" panose="02040604050505020304" pitchFamily="18" charset="0"/>
              </a:rPr>
              <a:t>a program</a:t>
            </a:r>
            <a:r>
              <a:rPr lang="hu-HU" sz="3200" dirty="0">
                <a:latin typeface="Century Schoolbook" panose="02040604050505020304" pitchFamily="18" charset="0"/>
              </a:rPr>
              <a:t> </a:t>
            </a:r>
            <a:r>
              <a:rPr lang="hu-HU" dirty="0">
                <a:latin typeface="Century Schoolbook" panose="02040604050505020304" pitchFamily="18" charset="0"/>
              </a:rPr>
              <a:t>megszületett</a:t>
            </a:r>
          </a:p>
        </p:txBody>
      </p:sp>
      <p:pic>
        <p:nvPicPr>
          <p:cNvPr id="8" name="Tartalom helye 7" descr="A képen beltéri, személy látható&#10;&#10;A leírás teljesen megbízható">
            <a:extLst>
              <a:ext uri="{FF2B5EF4-FFF2-40B4-BE49-F238E27FC236}">
                <a16:creationId xmlns:a16="http://schemas.microsoft.com/office/drawing/2014/main" id="{FA1F920A-49AA-4C67-98DE-89F58FB4B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79" y="1747898"/>
            <a:ext cx="6271191" cy="4188445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32ED296-BEFC-44ED-9E44-87C3CA356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1747898"/>
            <a:ext cx="5410200" cy="2153313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C3464A2F-B711-4883-8457-490E741A4664}"/>
              </a:ext>
            </a:extLst>
          </p:cNvPr>
          <p:cNvSpPr txBox="1">
            <a:spLocks/>
          </p:cNvSpPr>
          <p:nvPr/>
        </p:nvSpPr>
        <p:spPr>
          <a:xfrm>
            <a:off x="6591300" y="4128259"/>
            <a:ext cx="2270668" cy="642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500" cap="none" dirty="0">
                <a:latin typeface="Century Schoolbook" panose="02040604050505020304" pitchFamily="18" charset="0"/>
              </a:rPr>
              <a:t>a team…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19E755DE-5300-40CF-ABF5-C194E0D1E7D7}"/>
              </a:ext>
            </a:extLst>
          </p:cNvPr>
          <p:cNvSpPr txBox="1">
            <a:spLocks/>
          </p:cNvSpPr>
          <p:nvPr/>
        </p:nvSpPr>
        <p:spPr>
          <a:xfrm>
            <a:off x="7301093" y="4776333"/>
            <a:ext cx="2496050" cy="64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cap="none" dirty="0">
                <a:latin typeface="Century Schoolbook" panose="02040604050505020304" pitchFamily="18" charset="0"/>
              </a:rPr>
              <a:t>az épület…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0A20D8AC-67EA-42CB-A87F-2FE3C75202AE}"/>
              </a:ext>
            </a:extLst>
          </p:cNvPr>
          <p:cNvSpPr txBox="1">
            <a:spLocks/>
          </p:cNvSpPr>
          <p:nvPr/>
        </p:nvSpPr>
        <p:spPr>
          <a:xfrm>
            <a:off x="7623853" y="5491322"/>
            <a:ext cx="3479576" cy="642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cap="none" dirty="0">
                <a:latin typeface="Century Schoolbook" panose="02040604050505020304" pitchFamily="18" charset="0"/>
              </a:rPr>
              <a:t>az engedély…</a:t>
            </a:r>
            <a:endParaRPr lang="hu-HU" sz="3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8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tábla, szöveg látható&#10;&#10;A leírás teljesen megbízható">
            <a:extLst>
              <a:ext uri="{FF2B5EF4-FFF2-40B4-BE49-F238E27FC236}">
                <a16:creationId xmlns:a16="http://schemas.microsoft.com/office/drawing/2014/main" id="{6797CBCC-5AA2-40ED-A88B-8E4837080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335" y="586468"/>
            <a:ext cx="7480551" cy="62658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9E180CA-DDEC-41F8-92BF-D9F069346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51" y="2307148"/>
            <a:ext cx="3651348" cy="33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8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D5F3EE25-1A1C-4FF6-9E0C-1DC464751E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022" y="-13252"/>
            <a:ext cx="493374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423269D-033E-4B05-B498-222657244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587546"/>
              </p:ext>
            </p:extLst>
          </p:nvPr>
        </p:nvGraphicFramePr>
        <p:xfrm>
          <a:off x="381000" y="457208"/>
          <a:ext cx="11544300" cy="594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id="{A47841F3-88B9-4769-8FCA-B4915081C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331" y="5836892"/>
            <a:ext cx="10821338" cy="8230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6CF000E8-9544-4920-9160-CCE4538C4D9E}"/>
              </a:ext>
            </a:extLst>
          </p:cNvPr>
          <p:cNvSpPr/>
          <p:nvPr/>
        </p:nvSpPr>
        <p:spPr>
          <a:xfrm>
            <a:off x="7461302" y="6143786"/>
            <a:ext cx="414696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forrás: Radó </a:t>
            </a:r>
            <a:r>
              <a:rPr lang="hu-HU" dirty="0">
                <a:solidFill>
                  <a:schemeClr val="bg1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Péter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(2017): </a:t>
            </a:r>
            <a:r>
              <a:rPr lang="hu-HU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iskola jövője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0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3E03959-6BC0-418D-B6C9-9B43A296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563" y="1079671"/>
            <a:ext cx="3338285" cy="2373939"/>
          </a:xfrm>
          <a:prstGeom prst="rect">
            <a:avLst/>
          </a:prstGeom>
        </p:spPr>
      </p:pic>
      <p:sp>
        <p:nvSpPr>
          <p:cNvPr id="7" name="Cím 6">
            <a:extLst>
              <a:ext uri="{FF2B5EF4-FFF2-40B4-BE49-F238E27FC236}">
                <a16:creationId xmlns:a16="http://schemas.microsoft.com/office/drawing/2014/main" id="{3EDF6DC4-BCB9-4624-AC55-471193F8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8" y="184955"/>
            <a:ext cx="7553739" cy="894716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 kulcskompetenciák  &amp; Intelligenciaterületek</a:t>
            </a: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8FDCFDDE-660B-427E-B1CA-31505C7E3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563" y="1079671"/>
            <a:ext cx="9046443" cy="55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3D3822-8A18-41ED-9EE7-465339DF5D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objektum látható&#10;&#10;A leírás teljesen megbízható">
            <a:extLst>
              <a:ext uri="{FF2B5EF4-FFF2-40B4-BE49-F238E27FC236}">
                <a16:creationId xmlns:a16="http://schemas.microsoft.com/office/drawing/2014/main" id="{32AB0AA4-6832-4316-8A00-8999B7F03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 descr="A képen beltéri látható&#10;&#10;A leírás nagyon megbízható">
            <a:extLst>
              <a:ext uri="{FF2B5EF4-FFF2-40B4-BE49-F238E27FC236}">
                <a16:creationId xmlns:a16="http://schemas.microsoft.com/office/drawing/2014/main" id="{AC9F2842-5B80-4C1D-8C91-93F2406283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E941B2-0E07-4A57-AAE1-76ADE7F54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53378"/>
            <a:ext cx="10820400" cy="456530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kulcskompetenciák 9 – a programunkban 11 kompetenciaterület</a:t>
            </a:r>
          </a:p>
          <a:p>
            <a:pPr lvl="1">
              <a:lnSpc>
                <a:spcPct val="12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Alapkészségek: anyanyelv, matematika, angol, digitális, egészség- és mozgáskultúra</a:t>
            </a:r>
          </a:p>
          <a:p>
            <a:pPr lvl="1">
              <a:lnSpc>
                <a:spcPct val="12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Szociális,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természettudományi&amp;technológiai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kulturális, Interkulturális és állampolgári, tanulási, vállalkozói</a:t>
            </a:r>
          </a:p>
          <a:p>
            <a:pPr>
              <a:lnSpc>
                <a:spcPct val="12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Kiterjesztett iskolafunkció</a:t>
            </a:r>
          </a:p>
          <a:p>
            <a:pPr lvl="1">
              <a:lnSpc>
                <a:spcPct val="12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 Iskola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Koncepsió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Óvodából iskolába…</a:t>
            </a:r>
          </a:p>
          <a:p>
            <a:pPr lvl="1">
              <a:lnSpc>
                <a:spcPct val="12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Fejlődés alapú gondolkodás, a fejlesztés mindenkinek egyéni</a:t>
            </a:r>
          </a:p>
          <a:p>
            <a:pPr>
              <a:lnSpc>
                <a:spcPct val="12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Szerkezet </a:t>
            </a:r>
          </a:p>
          <a:p>
            <a:pPr>
              <a:lnSpc>
                <a:spcPct val="12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Napirend</a:t>
            </a:r>
          </a:p>
          <a:p>
            <a:pPr>
              <a:lnSpc>
                <a:spcPct val="12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Értékelés</a:t>
            </a:r>
          </a:p>
          <a:p>
            <a:pPr>
              <a:lnSpc>
                <a:spcPct val="12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Módszertan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65E4BA3-5720-490D-8191-B8EF8AA458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088" y="211938"/>
            <a:ext cx="2038254" cy="13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DE1FFB-515C-4FD4-8969-A8B3BC04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84" y="157646"/>
            <a:ext cx="3283630" cy="1028701"/>
          </a:xfrm>
        </p:spPr>
        <p:txBody>
          <a:bodyPr>
            <a:normAutofit/>
          </a:bodyPr>
          <a:lstStyle/>
          <a:p>
            <a:r>
              <a:rPr lang="hu-HU" sz="3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Schoolbook" panose="02040604050505020304" pitchFamily="18" charset="0"/>
              </a:rPr>
              <a:t>É</a:t>
            </a:r>
            <a:r>
              <a:rPr lang="hu-HU" sz="36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R</a:t>
            </a:r>
            <a:r>
              <a:rPr lang="hu-HU" sz="3600" dirty="0" err="1">
                <a:solidFill>
                  <a:srgbClr val="00B0F0"/>
                </a:solidFill>
                <a:latin typeface="Century Schoolbook" panose="02040604050505020304" pitchFamily="18" charset="0"/>
              </a:rPr>
              <a:t>T</a:t>
            </a:r>
            <a:r>
              <a:rPr lang="hu-HU" sz="3600" dirty="0" err="1">
                <a:solidFill>
                  <a:srgbClr val="FF66FF"/>
                </a:solidFill>
                <a:latin typeface="Century Schoolbook" panose="02040604050505020304" pitchFamily="18" charset="0"/>
              </a:rPr>
              <a:t>É</a:t>
            </a:r>
            <a:r>
              <a:rPr lang="hu-HU" sz="3600" dirty="0" err="1">
                <a:solidFill>
                  <a:schemeClr val="accent1"/>
                </a:solidFill>
                <a:latin typeface="Century Schoolbook" panose="02040604050505020304" pitchFamily="18" charset="0"/>
              </a:rPr>
              <a:t>k</a:t>
            </a:r>
            <a:r>
              <a:rPr lang="hu-HU" sz="3600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e</a:t>
            </a:r>
            <a:r>
              <a:rPr lang="hu-HU" sz="3600" dirty="0" err="1">
                <a:latin typeface="Century Schoolbook" panose="02040604050505020304" pitchFamily="18" charset="0"/>
              </a:rPr>
              <a:t>l</a:t>
            </a:r>
            <a:r>
              <a:rPr lang="hu-HU" sz="3600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é</a:t>
            </a:r>
            <a:r>
              <a:rPr lang="hu-HU" sz="36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entury Schoolbook" panose="02040604050505020304" pitchFamily="18" charset="0"/>
              </a:rPr>
              <a:t>s</a:t>
            </a:r>
            <a:r>
              <a:rPr lang="hu-HU" sz="3600" dirty="0">
                <a:latin typeface="Century Schoolbook" panose="02040604050505020304" pitchFamily="18" charset="0"/>
              </a:rPr>
              <a:t> 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277677A-2475-4B7D-A04B-1A6993777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latin typeface="Century Schoolbook" panose="02040604050505020304" pitchFamily="18" charset="0"/>
              </a:rPr>
              <a:t>360°-os értékelés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8A8940-3801-4D4E-B575-B3ABABE399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>
                <a:latin typeface="Century Schoolbook" panose="02040604050505020304" pitchFamily="18" charset="0"/>
              </a:rPr>
              <a:t>Szöveges értékelés – egyéni</a:t>
            </a:r>
          </a:p>
          <a:p>
            <a:r>
              <a:rPr lang="hu-HU" dirty="0">
                <a:latin typeface="Century Schoolbook" panose="02040604050505020304" pitchFamily="18" charset="0"/>
              </a:rPr>
              <a:t>Portfólió</a:t>
            </a:r>
          </a:p>
          <a:p>
            <a:r>
              <a:rPr lang="hu-HU" dirty="0">
                <a:latin typeface="Century Schoolbook" panose="02040604050505020304" pitchFamily="18" charset="0"/>
              </a:rPr>
              <a:t>Útinapló – önértékelés</a:t>
            </a:r>
          </a:p>
          <a:p>
            <a:r>
              <a:rPr lang="hu-HU" dirty="0">
                <a:latin typeface="Century Schoolbook" panose="02040604050505020304" pitchFamily="18" charset="0"/>
              </a:rPr>
              <a:t>Szülői értékelés</a:t>
            </a:r>
          </a:p>
          <a:p>
            <a:r>
              <a:rPr lang="hu-HU" dirty="0">
                <a:latin typeface="Century Schoolbook" panose="02040604050505020304" pitchFamily="18" charset="0"/>
              </a:rPr>
              <a:t>Útlevél</a:t>
            </a: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99A5F87-A1B0-4F35-8672-9958D10EB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07602"/>
            <a:ext cx="5105400" cy="823912"/>
          </a:xfrm>
        </p:spPr>
        <p:txBody>
          <a:bodyPr/>
          <a:lstStyle/>
          <a:p>
            <a:r>
              <a:rPr lang="hu-HU" dirty="0">
                <a:latin typeface="Century Schoolbook" panose="02040604050505020304" pitchFamily="18" charset="0"/>
              </a:rPr>
              <a:t>Szintek szerinti haladás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A865034-1A6D-4759-8686-8DD649AE82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>
                <a:latin typeface="Century Schoolbook" panose="02040604050505020304" pitchFamily="18" charset="0"/>
              </a:rPr>
              <a:t>Kompetenciák – részterületek</a:t>
            </a:r>
          </a:p>
          <a:p>
            <a:r>
              <a:rPr lang="hu-HU" dirty="0">
                <a:latin typeface="Century Schoolbook" panose="02040604050505020304" pitchFamily="18" charset="0"/>
              </a:rPr>
              <a:t>Nem osztályfok</a:t>
            </a:r>
          </a:p>
          <a:p>
            <a:r>
              <a:rPr lang="hu-HU" dirty="0">
                <a:latin typeface="Century Schoolbook" panose="02040604050505020304" pitchFamily="18" charset="0"/>
              </a:rPr>
              <a:t>Nem osztályzat</a:t>
            </a:r>
          </a:p>
          <a:p>
            <a:r>
              <a:rPr lang="hu-HU" dirty="0">
                <a:latin typeface="Century Schoolbook" panose="02040604050505020304" pitchFamily="18" charset="0"/>
              </a:rPr>
              <a:t>6. végén egységes elvárások</a:t>
            </a:r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5EDB50C-AED3-47D7-B6E1-2F134ADE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49" y="1054526"/>
            <a:ext cx="4457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AF1E5811-117F-4E95-8430-FABCDD889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707475"/>
              </p:ext>
            </p:extLst>
          </p:nvPr>
        </p:nvGraphicFramePr>
        <p:xfrm>
          <a:off x="499166" y="1904448"/>
          <a:ext cx="10656438" cy="4892040"/>
        </p:xfrm>
        <a:graphic>
          <a:graphicData uri="http://schemas.openxmlformats.org/drawingml/2006/table">
            <a:tbl>
              <a:tblPr firstRow="1" firstCol="1" bandRow="1"/>
              <a:tblGrid>
                <a:gridCol w="1669049">
                  <a:extLst>
                    <a:ext uri="{9D8B030D-6E8A-4147-A177-3AD203B41FA5}">
                      <a16:colId xmlns:a16="http://schemas.microsoft.com/office/drawing/2014/main" val="990079251"/>
                    </a:ext>
                  </a:extLst>
                </a:gridCol>
                <a:gridCol w="1497022">
                  <a:extLst>
                    <a:ext uri="{9D8B030D-6E8A-4147-A177-3AD203B41FA5}">
                      <a16:colId xmlns:a16="http://schemas.microsoft.com/office/drawing/2014/main" val="1753498481"/>
                    </a:ext>
                  </a:extLst>
                </a:gridCol>
                <a:gridCol w="1478638">
                  <a:extLst>
                    <a:ext uri="{9D8B030D-6E8A-4147-A177-3AD203B41FA5}">
                      <a16:colId xmlns:a16="http://schemas.microsoft.com/office/drawing/2014/main" val="1040472632"/>
                    </a:ext>
                  </a:extLst>
                </a:gridCol>
                <a:gridCol w="1503589">
                  <a:extLst>
                    <a:ext uri="{9D8B030D-6E8A-4147-A177-3AD203B41FA5}">
                      <a16:colId xmlns:a16="http://schemas.microsoft.com/office/drawing/2014/main" val="1186235037"/>
                    </a:ext>
                  </a:extLst>
                </a:gridCol>
                <a:gridCol w="1503589">
                  <a:extLst>
                    <a:ext uri="{9D8B030D-6E8A-4147-A177-3AD203B41FA5}">
                      <a16:colId xmlns:a16="http://schemas.microsoft.com/office/drawing/2014/main" val="2971499801"/>
                    </a:ext>
                  </a:extLst>
                </a:gridCol>
                <a:gridCol w="1503589">
                  <a:extLst>
                    <a:ext uri="{9D8B030D-6E8A-4147-A177-3AD203B41FA5}">
                      <a16:colId xmlns:a16="http://schemas.microsoft.com/office/drawing/2014/main" val="1706804116"/>
                    </a:ext>
                  </a:extLst>
                </a:gridCol>
                <a:gridCol w="1500962">
                  <a:extLst>
                    <a:ext uri="{9D8B030D-6E8A-4147-A177-3AD203B41FA5}">
                      <a16:colId xmlns:a16="http://schemas.microsoft.com/office/drawing/2014/main" val="1260415467"/>
                    </a:ext>
                  </a:extLst>
                </a:gridCol>
              </a:tblGrid>
              <a:tr h="41292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évfolyam</a:t>
                      </a:r>
                      <a:endParaRPr lang="hu-HU" sz="16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67714"/>
                  </a:ext>
                </a:extLst>
              </a:tr>
              <a:tr h="4504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tanév</a:t>
                      </a:r>
                      <a:endParaRPr lang="hu-HU" sz="16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292815"/>
                  </a:ext>
                </a:extLst>
              </a:tr>
              <a:tr h="6335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hu-HU" sz="18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hu-H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D4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99466"/>
                  </a:ext>
                </a:extLst>
              </a:tr>
              <a:tr h="6305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hu-HU" sz="18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G1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hu-H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B3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C4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D5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173704"/>
                  </a:ext>
                </a:extLst>
              </a:tr>
              <a:tr h="556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hu-HU" sz="18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G2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</a:t>
                      </a:r>
                      <a:endParaRPr lang="hu-H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B4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C5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D6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37909"/>
                  </a:ext>
                </a:extLst>
              </a:tr>
              <a:tr h="556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hu-HU" sz="18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H2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G3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hu-H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B5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C6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970686"/>
                  </a:ext>
                </a:extLst>
              </a:tr>
              <a:tr h="556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hu-HU" sz="18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H3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G4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</a:t>
                      </a:r>
                      <a:endParaRPr lang="hu-H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B6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811365"/>
                  </a:ext>
                </a:extLst>
              </a:tr>
              <a:tr h="556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hu-HU" sz="180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H4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G5</a:t>
                      </a:r>
                      <a:endParaRPr lang="hu-HU" sz="1800" b="0" dirty="0"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anose="0204060405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A6</a:t>
                      </a:r>
                      <a:endParaRPr lang="hu-H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008568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55725D3A-4110-40D8-81FA-C149E7D5D225}"/>
              </a:ext>
            </a:extLst>
          </p:cNvPr>
          <p:cNvSpPr txBox="1"/>
          <p:nvPr/>
        </p:nvSpPr>
        <p:spPr>
          <a:xfrm>
            <a:off x="406400" y="1508523"/>
            <a:ext cx="568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EGY OSZTÁLY ÚTJA HAT ÉV ALATT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5754E98-5BCE-4412-91A8-5829D9003C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460" y="61512"/>
            <a:ext cx="1850350" cy="18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5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600</TotalTime>
  <Words>921</Words>
  <Application>Microsoft Office PowerPoint</Application>
  <PresentationFormat>Szélesvásznú</PresentationFormat>
  <Paragraphs>506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Century Schoolbook</vt:lpstr>
      <vt:lpstr>Times New Roman</vt:lpstr>
      <vt:lpstr>Kondenzcsík</vt:lpstr>
      <vt:lpstr>AKG Alapiskola 2017</vt:lpstr>
      <vt:lpstr>a program megszületett</vt:lpstr>
      <vt:lpstr>PowerPoint-bemutató</vt:lpstr>
      <vt:lpstr>PowerPoint-bemutató</vt:lpstr>
      <vt:lpstr>PowerPoint-bemutató</vt:lpstr>
      <vt:lpstr> kulcskompetenciák  &amp; Intelligenciaterületek</vt:lpstr>
      <vt:lpstr>PowerPoint-bemutató</vt:lpstr>
      <vt:lpstr>ÉRTÉkelés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HOGYAN?</vt:lpstr>
      <vt:lpstr>PowerPoint-bemutató</vt:lpstr>
      <vt:lpstr>Köszönöm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AKG Alapiskola</dc:title>
  <dc:creator>Vesztergombi Krisztina</dc:creator>
  <cp:lastModifiedBy>Baranyai István</cp:lastModifiedBy>
  <cp:revision>51</cp:revision>
  <dcterms:created xsi:type="dcterms:W3CDTF">2018-01-09T21:48:02Z</dcterms:created>
  <dcterms:modified xsi:type="dcterms:W3CDTF">2018-01-18T18:17:59Z</dcterms:modified>
</cp:coreProperties>
</file>