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noFill/>
            </c:spPr>
          </c:dPt>
          <c:dPt>
            <c:idx val="1"/>
            <c:bubble3D val="0"/>
            <c:spPr>
              <a:noFill/>
            </c:spPr>
          </c:dPt>
          <c:dPt>
            <c:idx val="3"/>
            <c:bubble3D val="0"/>
            <c:spPr>
              <a:noFill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pluszpont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073161461591987E-2"/>
          <c:y val="5.9694222009520306E-2"/>
          <c:w val="0.64151059239031916"/>
          <c:h val="0.93759240426277424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noFill/>
            </c:spPr>
          </c:dPt>
          <c:dPt>
            <c:idx val="2"/>
            <c:bubble3D val="0"/>
            <c:spPr>
              <a:noFill/>
            </c:spPr>
          </c:dPt>
          <c:dPt>
            <c:idx val="3"/>
            <c:bubble3D val="0"/>
            <c:spPr>
              <a:noFill/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94868991164724E-2"/>
          <c:y val="2.9847111004760153E-2"/>
          <c:w val="0.64336711125664403"/>
          <c:h val="0.940305777990479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noFill/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noFill/>
            </c:spPr>
          </c:dPt>
          <c:dPt>
            <c:idx val="3"/>
            <c:bubble3D val="0"/>
            <c:spPr>
              <a:noFill/>
            </c:spPr>
          </c:dPt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351387857489515E-2"/>
          <c:y val="2.9847111004760153E-2"/>
          <c:w val="0.64336711125664403"/>
          <c:h val="0.940305777990479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noFill/>
            </c:spPr>
          </c:dPt>
          <c:dPt>
            <c:idx val="1"/>
            <c:bubble3D val="0"/>
            <c:spPr>
              <a:noFill/>
            </c:spPr>
          </c:dPt>
          <c:dPt>
            <c:idx val="2"/>
            <c:bubble3D val="0"/>
            <c:spPr>
              <a:noFill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703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450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8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2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31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01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13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92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95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662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361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2F57-E8D0-4B9C-95DE-FDF1E1EE1D48}" type="datetimeFigureOut">
              <a:rPr lang="hu-HU" smtClean="0"/>
              <a:t>2012.12.16.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30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500 pontos felvételi rendszer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023968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tanulmányi pontszám</a:t>
            </a:r>
            <a:endParaRPr lang="hu-HU" sz="280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érettségi pontok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259202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Mentességek, könnyítések</a:t>
            </a:r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79421" y="1340768"/>
            <a:ext cx="82809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Az érettségin igénybe vehető, ha: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1600"/>
              <a:t>Van olyan érvényes (dátumnak, előírt kontrollnak megfelelő), szakmai intézményből (nevelési tanácsadó vagy szakértői bizottság) származó szakvélemény, melyben szövegszerűen, tételesen szerepel az adott könnyítés vagy mentesség az érettségire vonatkoztatva.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1600"/>
              <a:t>A kiskorú vizsgázó szülője vagy a nagykorú vizsgázó benyújt egy tételes, vizsgatárgyra és konkrét kérelemre, kérelmekre vonatkozó kérvényt az iskola igazgatójának címezve.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1600"/>
              <a:t>Az igazgató határozatot hoz a kérvényről a kérelem, a szakértői vélemény és a vizsgázó korábbi évek iskolai gyakorlata alapján (pl. eddig is kapott könnyítést a tanórákon).</a:t>
            </a:r>
          </a:p>
          <a:p>
            <a:endParaRPr lang="hu-HU" smtClean="0"/>
          </a:p>
          <a:p>
            <a:r>
              <a:rPr lang="hu-HU" smtClean="0"/>
              <a:t>A </a:t>
            </a:r>
            <a:r>
              <a:rPr lang="hu-HU"/>
              <a:t>könnyítések típusai: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/>
              <a:t>Felmentés kötelező vizsgatárgy alól (jellemzően matematika)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/>
              <a:t>Írásbeli vizsgát szóban tesz le (dupla szóbeli)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/>
              <a:t>Szóbeli vizsgán írásban számol be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/>
              <a:t>Írásbeli vizsgáján és/vagy szóbeli felkészülésére többletidőt kap (írásbelin 1 óra, szóbelin 20 perc)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/>
              <a:t>Számítógépen dolgozhat az írásbelin (vagy egyéb segédeszközzel)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A helyesírás, nyelvhelyesség, íráskészség értékelése alól felmentést kap (magyar, töri, idegen nyelv)</a:t>
            </a:r>
          </a:p>
        </p:txBody>
      </p:sp>
    </p:spTree>
    <p:extLst>
      <p:ext uri="{BB962C8B-B14F-4D97-AF65-F5344CB8AC3E}">
        <p14:creationId xmlns:p14="http://schemas.microsoft.com/office/powerpoint/2010/main" val="8135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Mentességek, könnyítések</a:t>
            </a:r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79421" y="1700808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Az érettségi pontszámításban a dupla szóbeli vizsga nem jelent hátrányt, ez adja a vizsga értékelésének 50-50%-os értékelését. Ilyenkor két, egymás utáni tételhúzással két külön tételből kell beszámolni. A felkészülési idő is külön-külön 30-30 percben használható </a:t>
            </a:r>
            <a:r>
              <a:rPr lang="hu-HU"/>
              <a:t>fel</a:t>
            </a:r>
            <a:r>
              <a:rPr lang="hu-HU" smtClean="0"/>
              <a:t>.</a:t>
            </a:r>
          </a:p>
          <a:p>
            <a:endParaRPr lang="hu-HU"/>
          </a:p>
          <a:p>
            <a:r>
              <a:rPr lang="hu-HU" smtClean="0"/>
              <a:t>DE</a:t>
            </a:r>
          </a:p>
          <a:p>
            <a:endParaRPr lang="hu-HU"/>
          </a:p>
          <a:p>
            <a:r>
              <a:rPr lang="hu-HU"/>
              <a:t>A felvételi pontszámításba nem számítható be az adott érettségi vizsga eredménye, ha a vizsgázó </a:t>
            </a:r>
            <a:r>
              <a:rPr lang="hu-HU" b="1"/>
              <a:t>felmentést kapott </a:t>
            </a:r>
            <a:r>
              <a:rPr lang="hu-HU"/>
              <a:t>a vizsgatárgyból vagy ha </a:t>
            </a:r>
            <a:r>
              <a:rPr lang="hu-HU" b="1"/>
              <a:t>gyakorlati vizsga helyett </a:t>
            </a:r>
            <a:r>
              <a:rPr lang="hu-HU"/>
              <a:t>tesz két szóbelit (informatika, testnevelés).</a:t>
            </a:r>
          </a:p>
          <a:p>
            <a:r>
              <a:rPr lang="hu-HU"/>
              <a:t>Mentesség esetén az emelt szintű nyelvi érettségiért csak akkor jár KF nyelvvizsga (60% felett), ha létezik: szóbeli vizsgája és hallott szöveg értése vizsgarész VAGY olvasott szöveg értése, íráskészség és nyelvhelyesség vizsgarészek.</a:t>
            </a:r>
          </a:p>
        </p:txBody>
      </p:sp>
    </p:spTree>
    <p:extLst>
      <p:ext uri="{BB962C8B-B14F-4D97-AF65-F5344CB8AC3E}">
        <p14:creationId xmlns:p14="http://schemas.microsoft.com/office/powerpoint/2010/main" val="34802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Többletpontok hátrányos helyzetért, fogyatékosságért, pluszteljesítményért</a:t>
            </a:r>
          </a:p>
        </p:txBody>
      </p:sp>
      <p:sp>
        <p:nvSpPr>
          <p:cNvPr id="3" name="Téglalap 2"/>
          <p:cNvSpPr/>
          <p:nvPr/>
        </p:nvSpPr>
        <p:spPr>
          <a:xfrm>
            <a:off x="683568" y="206084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/>
              <a:t>Az összes többletpont ebben az esetben sem haladhatja meg a 100-at.</a:t>
            </a:r>
          </a:p>
          <a:p>
            <a:endParaRPr lang="hu-HU"/>
          </a:p>
          <a:p>
            <a:r>
              <a:rPr lang="hu-HU" smtClean="0"/>
              <a:t>Hátrányos </a:t>
            </a:r>
            <a:r>
              <a:rPr lang="hu-HU"/>
              <a:t>helyzetű státuszra 20 pont</a:t>
            </a:r>
          </a:p>
          <a:p>
            <a:r>
              <a:rPr lang="hu-HU"/>
              <a:t>Fogyatékosság esetén 40 pont (csak szakértői bizottság vagy szakfőorvos szakvéleménye alapján)</a:t>
            </a:r>
          </a:p>
          <a:p>
            <a:r>
              <a:rPr lang="hu-HU"/>
              <a:t>Gyermekgondozásért 40 pont</a:t>
            </a:r>
          </a:p>
          <a:p>
            <a:r>
              <a:rPr lang="hu-HU"/>
              <a:t>OKTV helyezésért a megfelelő vizsgatárgyból 1-10. hely 80 pont, 11-20. hely 40 pont, 21-30 hely 20 pont</a:t>
            </a:r>
          </a:p>
          <a:p>
            <a:r>
              <a:rPr lang="hu-HU"/>
              <a:t>OKJ képesítésért a képzési intézmény meghatározása szerint 24 pont</a:t>
            </a:r>
          </a:p>
          <a:p>
            <a:r>
              <a:rPr lang="hu-HU"/>
              <a:t>Világ és Európa bajnokságon min. 3. helyezésért 16 pont</a:t>
            </a:r>
          </a:p>
          <a:p>
            <a:r>
              <a:rPr lang="hu-HU"/>
              <a:t>Országos bajnokságon min. 3. helyezésért 8 pont</a:t>
            </a:r>
          </a:p>
        </p:txBody>
      </p:sp>
    </p:spTree>
    <p:extLst>
      <p:ext uri="{BB962C8B-B14F-4D97-AF65-F5344CB8AC3E}">
        <p14:creationId xmlns:p14="http://schemas.microsoft.com/office/powerpoint/2010/main" val="2721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Stratégiák</a:t>
            </a:r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395536" y="148478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smtClean="0"/>
              <a:t>Általános javaslatok </a:t>
            </a:r>
            <a:r>
              <a:rPr lang="hu-HU" smtClean="0"/>
              <a:t>(személyre szabottan gyakran nem alkalmazhatóak, minden helyzethez más és más stratégiák passzolnak):</a:t>
            </a:r>
          </a:p>
          <a:p>
            <a:endParaRPr lang="hu-HU"/>
          </a:p>
          <a:p>
            <a:r>
              <a:rPr lang="hu-HU" smtClean="0"/>
              <a:t>Legyen minimum 1 emelt szintű vizsgád a választott szak(ok) vizsgatárgyai közül, akkor is, ha az a választott szakhoz nem kötelező.</a:t>
            </a:r>
          </a:p>
          <a:p>
            <a:endParaRPr lang="hu-HU"/>
          </a:p>
          <a:p>
            <a:r>
              <a:rPr lang="hu-HU" smtClean="0"/>
              <a:t>Ha biztosra akarsz menni, 2 emelt szintű vizsgát teszel. Ekkor a nyelvvizsgával nem kell foglalkoznod. A legmagasabb pontszámot igénylő helyekhez nincs is más választásod.</a:t>
            </a:r>
          </a:p>
          <a:p>
            <a:endParaRPr lang="hu-HU" smtClean="0"/>
          </a:p>
          <a:p>
            <a:r>
              <a:rPr lang="hu-HU" smtClean="0"/>
              <a:t>A „duplázás” nem választás kérdése, hanem kényszer: a rossz tanulmányi eredményeid miatt elesel attól, hogy a tanulmányi pontokat vinni tudd – akikkel versengesz a helyekért, azok begyűjtik az iskolából az őket támogató jó jegyeket.</a:t>
            </a:r>
            <a:endParaRPr lang="hu-HU"/>
          </a:p>
          <a:p>
            <a:endParaRPr lang="hu-HU"/>
          </a:p>
          <a:p>
            <a:r>
              <a:rPr lang="hu-HU" smtClean="0"/>
              <a:t>Ha nem vagy kiemelkedően jó (már most!) mindkét vizsgatárgyadból, akkor a tanulmányi pontszámodra nagyon figyelj oda. Ha duplázásra kényszerülsz, rosszabbul járhatsz. Biztosítsd be előre a jó eredményeket.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8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hu-HU" smtClean="0"/>
              <a:t>Átlagos Árpád felvételizik</a:t>
            </a:r>
            <a:endParaRPr lang="hu-HU"/>
          </a:p>
        </p:txBody>
      </p:sp>
      <p:pic>
        <p:nvPicPr>
          <p:cNvPr id="1026" name="Picture 2" descr="http://www.toonpool.com/user/3257/files/man_smiling_3915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02" y="244623"/>
            <a:ext cx="3048024" cy="2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251520" y="2132856"/>
            <a:ext cx="47311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/>
              <a:t>Célja: Corvinus</a:t>
            </a:r>
          </a:p>
          <a:p>
            <a:r>
              <a:rPr lang="hu-HU" smtClean="0"/>
              <a:t>Ponthatárok:</a:t>
            </a:r>
          </a:p>
          <a:p>
            <a:r>
              <a:rPr lang="hu-HU" smtClean="0"/>
              <a:t>Nemzetközi gazdálkodás, ingyé: 482</a:t>
            </a:r>
          </a:p>
          <a:p>
            <a:r>
              <a:rPr lang="hu-HU" smtClean="0"/>
              <a:t>Nemzetközi gazdálkodás, pénzért: 453</a:t>
            </a:r>
            <a:endParaRPr lang="hu-HU" smtClean="0"/>
          </a:p>
          <a:p>
            <a:r>
              <a:rPr lang="hu-HU" smtClean="0"/>
              <a:t>Gazdaságinformatikus, ingyé: 415</a:t>
            </a:r>
            <a:endParaRPr lang="hu-HU" smtClean="0"/>
          </a:p>
          <a:p>
            <a:r>
              <a:rPr lang="hu-HU" smtClean="0"/>
              <a:t>Turizmus-vendéglátás szak, pénzért</a:t>
            </a:r>
            <a:r>
              <a:rPr lang="hu-HU" smtClean="0"/>
              <a:t>: 400</a:t>
            </a:r>
          </a:p>
          <a:p>
            <a:endParaRPr lang="hu-HU" smtClean="0"/>
          </a:p>
          <a:p>
            <a:r>
              <a:rPr lang="hu-HU" smtClean="0"/>
              <a:t>Vizsgaeredményei (AKG-s átlag):</a:t>
            </a:r>
          </a:p>
          <a:p>
            <a:r>
              <a:rPr lang="hu-HU" smtClean="0"/>
              <a:t>matematika KSZ: 68%</a:t>
            </a:r>
          </a:p>
          <a:p>
            <a:r>
              <a:rPr lang="hu-HU" smtClean="0"/>
              <a:t>gazdasági ismeretek ESZ: 75% </a:t>
            </a:r>
          </a:p>
          <a:p>
            <a:r>
              <a:rPr lang="hu-HU" smtClean="0"/>
              <a:t>történelem KSZ: 74%</a:t>
            </a:r>
          </a:p>
          <a:p>
            <a:r>
              <a:rPr lang="hu-HU" smtClean="0"/>
              <a:t>angol nyelv KSZ: 89%</a:t>
            </a:r>
          </a:p>
          <a:p>
            <a:endParaRPr lang="hu-HU"/>
          </a:p>
          <a:p>
            <a:r>
              <a:rPr lang="hu-HU" smtClean="0"/>
              <a:t>Többletpontok: 50 (emelt szint) + 28 angol nyelvvizsgáért</a:t>
            </a:r>
            <a:endParaRPr lang="hu-HU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5292080" y="3068960"/>
            <a:ext cx="32924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smtClean="0"/>
              <a:t>Pontszáma duplázással:</a:t>
            </a:r>
          </a:p>
          <a:p>
            <a:endParaRPr lang="hu-HU" sz="2400"/>
          </a:p>
          <a:p>
            <a:r>
              <a:rPr lang="hu-HU" sz="2400" smtClean="0"/>
              <a:t>89 (angol) + 75 (gazdism)</a:t>
            </a:r>
          </a:p>
          <a:p>
            <a:r>
              <a:rPr lang="hu-HU" sz="2400" smtClean="0"/>
              <a:t>=  164</a:t>
            </a:r>
          </a:p>
          <a:p>
            <a:r>
              <a:rPr lang="hu-HU" sz="2400" smtClean="0"/>
              <a:t>2×164 = 328</a:t>
            </a:r>
          </a:p>
          <a:p>
            <a:r>
              <a:rPr lang="hu-HU" sz="2400" smtClean="0"/>
              <a:t>Többletpont = 78</a:t>
            </a:r>
          </a:p>
          <a:p>
            <a:r>
              <a:rPr lang="hu-HU" sz="2400" smtClean="0"/>
              <a:t>Összesen: 406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20929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hu-HU" smtClean="0"/>
              <a:t>Átlagos Árpád felvételizik</a:t>
            </a:r>
            <a:endParaRPr lang="hu-HU"/>
          </a:p>
        </p:txBody>
      </p:sp>
      <p:pic>
        <p:nvPicPr>
          <p:cNvPr id="1026" name="Picture 2" descr="http://www.toonpool.com/user/3257/files/man_smiling_3915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02" y="244623"/>
            <a:ext cx="3048024" cy="2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251520" y="2132856"/>
            <a:ext cx="47311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/>
              <a:t>Célja: Corvinus</a:t>
            </a:r>
          </a:p>
          <a:p>
            <a:r>
              <a:rPr lang="hu-HU" smtClean="0"/>
              <a:t>Ponthatárok:</a:t>
            </a:r>
          </a:p>
          <a:p>
            <a:r>
              <a:rPr lang="hu-HU" smtClean="0"/>
              <a:t>Nemzetközi gazdálkodás, ingyé: 482</a:t>
            </a:r>
          </a:p>
          <a:p>
            <a:r>
              <a:rPr lang="hu-HU" smtClean="0"/>
              <a:t>Nemzetközi gazdálkodás, pénzért: 453</a:t>
            </a:r>
            <a:endParaRPr lang="hu-HU" smtClean="0"/>
          </a:p>
          <a:p>
            <a:r>
              <a:rPr lang="hu-HU" smtClean="0"/>
              <a:t>Gazdaságinformatikus, ingyé: 415</a:t>
            </a:r>
            <a:endParaRPr lang="hu-HU" smtClean="0"/>
          </a:p>
          <a:p>
            <a:r>
              <a:rPr lang="hu-HU" smtClean="0"/>
              <a:t>Turizmus-vendéglátás szak, pénzért</a:t>
            </a:r>
            <a:r>
              <a:rPr lang="hu-HU" smtClean="0"/>
              <a:t>: 400</a:t>
            </a:r>
            <a:endParaRPr lang="hu-HU"/>
          </a:p>
          <a:p>
            <a:endParaRPr lang="hu-HU" smtClean="0"/>
          </a:p>
          <a:p>
            <a:r>
              <a:rPr lang="hu-HU" smtClean="0"/>
              <a:t>Év végi jegyei és érettségi átlagai (AKG-s átlag):</a:t>
            </a:r>
          </a:p>
          <a:p>
            <a:r>
              <a:rPr lang="hu-HU" smtClean="0"/>
              <a:t>(12.-13.-érettségi)</a:t>
            </a:r>
          </a:p>
          <a:p>
            <a:r>
              <a:rPr lang="hu-HU" smtClean="0"/>
              <a:t>matematika: 4-4-68%</a:t>
            </a:r>
          </a:p>
          <a:p>
            <a:r>
              <a:rPr lang="hu-HU" smtClean="0"/>
              <a:t>magyar nyelv: 4-4-83%</a:t>
            </a:r>
          </a:p>
          <a:p>
            <a:r>
              <a:rPr lang="hu-HU" smtClean="0"/>
              <a:t>irodalom: 4-5</a:t>
            </a:r>
          </a:p>
          <a:p>
            <a:r>
              <a:rPr lang="hu-HU" smtClean="0"/>
              <a:t>angol: 5-5-89%</a:t>
            </a:r>
          </a:p>
          <a:p>
            <a:r>
              <a:rPr lang="hu-HU" smtClean="0"/>
              <a:t>történelem:  4-5-74%</a:t>
            </a:r>
          </a:p>
          <a:p>
            <a:r>
              <a:rPr lang="hu-HU" smtClean="0"/>
              <a:t>termtud: 3-4</a:t>
            </a:r>
          </a:p>
          <a:p>
            <a:r>
              <a:rPr lang="hu-HU" smtClean="0"/>
              <a:t>gazd.ism: 4-4-75%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220072" y="3056185"/>
            <a:ext cx="374217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smtClean="0"/>
              <a:t>Pontszáma nem duplázással:</a:t>
            </a:r>
          </a:p>
          <a:p>
            <a:endParaRPr lang="hu-HU" sz="2400"/>
          </a:p>
          <a:p>
            <a:r>
              <a:rPr lang="hu-HU" sz="2400" smtClean="0"/>
              <a:t>89 (angol) + 79 (gazdism)</a:t>
            </a:r>
          </a:p>
          <a:p>
            <a:r>
              <a:rPr lang="hu-HU" sz="2400" smtClean="0"/>
              <a:t>=  168</a:t>
            </a:r>
          </a:p>
          <a:p>
            <a:r>
              <a:rPr lang="hu-HU" sz="2400" smtClean="0"/>
              <a:t>Év végi jegyek:</a:t>
            </a:r>
          </a:p>
          <a:p>
            <a:r>
              <a:rPr lang="hu-HU" sz="2400" smtClean="0"/>
              <a:t>16+17+20+18+14 = 85</a:t>
            </a:r>
          </a:p>
          <a:p>
            <a:r>
              <a:rPr lang="hu-HU" sz="2400" smtClean="0"/>
              <a:t>Érettségi átlag = 78</a:t>
            </a:r>
            <a:endParaRPr lang="hu-HU" sz="2400"/>
          </a:p>
          <a:p>
            <a:r>
              <a:rPr lang="hu-HU" sz="2400" smtClean="0"/>
              <a:t>Többletpont = 78</a:t>
            </a:r>
          </a:p>
          <a:p>
            <a:r>
              <a:rPr lang="hu-HU" sz="2400" smtClean="0"/>
              <a:t>Összesen: 409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4199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5194920" cy="1728192"/>
          </a:xfrm>
        </p:spPr>
        <p:txBody>
          <a:bodyPr>
            <a:normAutofit fontScale="90000"/>
          </a:bodyPr>
          <a:lstStyle/>
          <a:p>
            <a:r>
              <a:rPr lang="hu-HU" smtClean="0"/>
              <a:t>Átlagos Árpád duplázni akart, nem foglalkozott az év végi jegyekkel</a:t>
            </a:r>
            <a:endParaRPr lang="hu-HU"/>
          </a:p>
        </p:txBody>
      </p:sp>
      <p:pic>
        <p:nvPicPr>
          <p:cNvPr id="1026" name="Picture 2" descr="http://www.toonpool.com/user/3257/files/man_smiling_3915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02" y="244623"/>
            <a:ext cx="3048024" cy="2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284814" y="2492896"/>
            <a:ext cx="47311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/>
              <a:t>Célja: Corvinus</a:t>
            </a:r>
          </a:p>
          <a:p>
            <a:r>
              <a:rPr lang="hu-HU" smtClean="0"/>
              <a:t>Ponthatárok:</a:t>
            </a:r>
          </a:p>
          <a:p>
            <a:r>
              <a:rPr lang="hu-HU" smtClean="0"/>
              <a:t>Nemzetközi gazdálkodás, ingyé: 482</a:t>
            </a:r>
          </a:p>
          <a:p>
            <a:r>
              <a:rPr lang="hu-HU" smtClean="0"/>
              <a:t>Nemzetközi gazdálkodás, pénzért: 453</a:t>
            </a:r>
            <a:endParaRPr lang="hu-HU" smtClean="0"/>
          </a:p>
          <a:p>
            <a:r>
              <a:rPr lang="hu-HU" smtClean="0"/>
              <a:t>Gazdaságinformatikus, ingyé: 415</a:t>
            </a:r>
            <a:endParaRPr lang="hu-HU" smtClean="0"/>
          </a:p>
          <a:p>
            <a:r>
              <a:rPr lang="hu-HU" smtClean="0"/>
              <a:t>Turizmus-vendéglátás szak, pénzért</a:t>
            </a:r>
            <a:r>
              <a:rPr lang="hu-HU" smtClean="0"/>
              <a:t>: 400</a:t>
            </a:r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65327" y="4247222"/>
            <a:ext cx="6222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/>
              <a:t>Pontszáma duplázással: 406</a:t>
            </a:r>
            <a:endParaRPr lang="hu-HU" sz="2400" smtClean="0"/>
          </a:p>
          <a:p>
            <a:r>
              <a:rPr lang="hu-HU" sz="2400" smtClean="0"/>
              <a:t>Pontszáma nem duplázással: 409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66209" y="5179764"/>
            <a:ext cx="8526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És még egy kicsi odafigyelés, egy-két javítódoga, a matekot és a nyelvtant nem hagyja kicsúszni a kezei közül (jelesre zár), és máris: 415 pont</a:t>
            </a:r>
          </a:p>
          <a:p>
            <a:endParaRPr lang="hu-HU"/>
          </a:p>
          <a:p>
            <a:r>
              <a:rPr lang="hu-HU" smtClean="0"/>
              <a:t>Átlagos Árpád ezzel megspórolt volna félévente 400 ezer forintot a felsőoktatási képzése során.</a:t>
            </a:r>
          </a:p>
        </p:txBody>
      </p:sp>
    </p:spTree>
    <p:extLst>
      <p:ext uri="{BB962C8B-B14F-4D97-AF65-F5344CB8AC3E}">
        <p14:creationId xmlns:p14="http://schemas.microsoft.com/office/powerpoint/2010/main" val="2047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Vizsgapontok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480074"/>
              </p:ext>
            </p:extLst>
          </p:nvPr>
        </p:nvGraphicFramePr>
        <p:xfrm>
          <a:off x="1403648" y="1916832"/>
          <a:ext cx="63367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Egyenes összekötő 4"/>
          <p:cNvCxnSpPr/>
          <p:nvPr/>
        </p:nvCxnSpPr>
        <p:spPr>
          <a:xfrm flipH="1">
            <a:off x="1835696" y="3861048"/>
            <a:ext cx="2160240" cy="2320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712884" y="4301839"/>
            <a:ext cx="1208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mtClean="0"/>
              <a:t>egyik</a:t>
            </a:r>
          </a:p>
          <a:p>
            <a:pPr algn="ctr"/>
            <a:r>
              <a:rPr lang="hu-HU" smtClean="0"/>
              <a:t>vizsgatárgy</a:t>
            </a:r>
          </a:p>
          <a:p>
            <a:pPr algn="ctr"/>
            <a:r>
              <a:rPr lang="hu-HU" smtClean="0"/>
              <a:t>100 pont</a:t>
            </a:r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3131840" y="5805264"/>
            <a:ext cx="1208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mtClean="0"/>
              <a:t>másik</a:t>
            </a:r>
          </a:p>
          <a:p>
            <a:pPr algn="ctr"/>
            <a:r>
              <a:rPr lang="hu-HU" smtClean="0"/>
              <a:t>vizsgatárgy</a:t>
            </a:r>
          </a:p>
          <a:p>
            <a:pPr algn="ctr"/>
            <a:r>
              <a:rPr lang="hu-HU" smtClean="0"/>
              <a:t>100 pont</a:t>
            </a:r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84282" y="1845732"/>
            <a:ext cx="6623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Több lehetséges vizsgatárgy esetében a kedvezőbb eredmény számít.</a:t>
            </a:r>
          </a:p>
          <a:p>
            <a:r>
              <a:rPr lang="hu-HU" smtClean="0"/>
              <a:t>Azonos vizsgatárgy több eredménye közül a kedvezőbb számít.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1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504229" y="441537"/>
            <a:ext cx="78391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Vizsgatárgyak: adott </a:t>
            </a:r>
            <a:r>
              <a:rPr lang="hu-HU" sz="2800" b="1" smtClean="0"/>
              <a:t>szakokhoz</a:t>
            </a:r>
            <a:r>
              <a:rPr lang="hu-HU" sz="2800" smtClean="0"/>
              <a:t> vannak meghirdetve,</a:t>
            </a:r>
          </a:p>
          <a:p>
            <a:r>
              <a:rPr lang="hu-HU" sz="2800" smtClean="0"/>
              <a:t>minden egyetem minden karán ugyanazok a tárgyak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34151" y="1575083"/>
            <a:ext cx="28436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Például:</a:t>
            </a:r>
          </a:p>
          <a:p>
            <a:r>
              <a:rPr lang="hu-HU" smtClean="0"/>
              <a:t>turizmus-vendéglátás szak</a:t>
            </a:r>
          </a:p>
          <a:p>
            <a:endParaRPr lang="hu-HU" smtClean="0"/>
          </a:p>
          <a:p>
            <a:r>
              <a:rPr lang="hu-HU" smtClean="0"/>
              <a:t>Vizsgatárgyak:</a:t>
            </a:r>
          </a:p>
          <a:p>
            <a:r>
              <a:rPr lang="hu-HU" smtClean="0"/>
              <a:t>matematika</a:t>
            </a:r>
          </a:p>
          <a:p>
            <a:r>
              <a:rPr lang="hu-HU" i="1" smtClean="0"/>
              <a:t>vagy</a:t>
            </a:r>
            <a:r>
              <a:rPr lang="hu-HU" smtClean="0"/>
              <a:t> </a:t>
            </a:r>
            <a:r>
              <a:rPr lang="hu-HU"/>
              <a:t>gazdasági </a:t>
            </a:r>
            <a:r>
              <a:rPr lang="hu-HU" smtClean="0"/>
              <a:t>ismeretek</a:t>
            </a:r>
          </a:p>
          <a:p>
            <a:r>
              <a:rPr lang="hu-HU" i="1" smtClean="0"/>
              <a:t>vagy</a:t>
            </a:r>
            <a:r>
              <a:rPr lang="hu-HU" smtClean="0"/>
              <a:t> történelem</a:t>
            </a:r>
          </a:p>
          <a:p>
            <a:r>
              <a:rPr lang="hu-HU" i="1" smtClean="0"/>
              <a:t>vagy</a:t>
            </a:r>
            <a:r>
              <a:rPr lang="hu-HU" smtClean="0"/>
              <a:t> élő idegen nyelv</a:t>
            </a:r>
          </a:p>
          <a:p>
            <a:endParaRPr lang="hu-HU"/>
          </a:p>
          <a:p>
            <a:r>
              <a:rPr lang="hu-HU" smtClean="0"/>
              <a:t>A 4 vizsgatárgy közül a 2 legjobb eredményű számít</a:t>
            </a:r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4695280" y="2893586"/>
            <a:ext cx="6688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60</a:t>
            </a:r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4695280" y="3973706"/>
            <a:ext cx="668808" cy="216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tx1"/>
                </a:solidFill>
              </a:rPr>
              <a:t>90</a:t>
            </a:r>
            <a:endParaRPr lang="hu-HU">
              <a:solidFill>
                <a:schemeClr val="tx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458908" y="2210380"/>
            <a:ext cx="1238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mtClean="0"/>
              <a:t>vizsgapont:</a:t>
            </a:r>
          </a:p>
          <a:p>
            <a:pPr algn="ctr"/>
            <a:r>
              <a:rPr lang="hu-HU" smtClean="0"/>
              <a:t>150 pont</a:t>
            </a:r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6550567" y="4037045"/>
            <a:ext cx="668808" cy="688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40%</a:t>
            </a:r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6550567" y="4725144"/>
            <a:ext cx="668808" cy="13774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tx1"/>
                </a:solidFill>
              </a:rPr>
              <a:t>60%</a:t>
            </a:r>
            <a:endParaRPr lang="hu-HU">
              <a:solidFill>
                <a:schemeClr val="tx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951814" y="2621903"/>
            <a:ext cx="178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mtClean="0"/>
              <a:t>érettségi pont:</a:t>
            </a:r>
          </a:p>
          <a:p>
            <a:pPr algn="ctr"/>
            <a:r>
              <a:rPr lang="hu-HU" smtClean="0"/>
              <a:t>100%</a:t>
            </a:r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4695279" y="1713582"/>
            <a:ext cx="2359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smtClean="0"/>
              <a:t>történelem, középszint</a:t>
            </a:r>
            <a:endParaRPr lang="hu-HU" b="1"/>
          </a:p>
        </p:txBody>
      </p:sp>
      <p:sp>
        <p:nvSpPr>
          <p:cNvPr id="18" name="Szövegdoboz 17"/>
          <p:cNvSpPr txBox="1"/>
          <p:nvPr/>
        </p:nvSpPr>
        <p:spPr>
          <a:xfrm>
            <a:off x="3604425" y="3268234"/>
            <a:ext cx="823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szóbeli</a:t>
            </a:r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3602520" y="4869160"/>
            <a:ext cx="85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írásbeli</a:t>
            </a:r>
            <a:endParaRPr lang="hu-HU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5364088" y="2893586"/>
            <a:ext cx="1186479" cy="114345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5364088" y="4018181"/>
            <a:ext cx="1186479" cy="70758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398385" y="6079304"/>
            <a:ext cx="115218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500 pontos felvételi rendszer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524870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tanulmányi pontszám</a:t>
            </a:r>
            <a:endParaRPr lang="hu-HU" sz="280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érettségi pontok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11331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Középiskolai eredmények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819412"/>
              </p:ext>
            </p:extLst>
          </p:nvPr>
        </p:nvGraphicFramePr>
        <p:xfrm>
          <a:off x="1115616" y="1772816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95536" y="1700808"/>
            <a:ext cx="3100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smtClean="0"/>
              <a:t>Adott tárgyak év végi eredményének </a:t>
            </a:r>
            <a:r>
              <a:rPr lang="hu-HU" sz="2800" smtClean="0">
                <a:solidFill>
                  <a:srgbClr val="FF0000"/>
                </a:solidFill>
              </a:rPr>
              <a:t>kétszerese</a:t>
            </a:r>
            <a:endParaRPr lang="hu-HU" sz="280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796136" y="1988840"/>
            <a:ext cx="3204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smtClean="0"/>
              <a:t>Matematika</a:t>
            </a:r>
            <a:r>
              <a:rPr lang="hu-HU" smtClean="0"/>
              <a:t> 12. és 13. évfolyam</a:t>
            </a:r>
          </a:p>
          <a:p>
            <a:r>
              <a:rPr lang="hu-HU" smtClean="0"/>
              <a:t>max. 20 pont</a:t>
            </a:r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5796136" y="2787570"/>
            <a:ext cx="311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smtClean="0"/>
              <a:t>Történelem</a:t>
            </a:r>
            <a:r>
              <a:rPr lang="hu-HU" smtClean="0"/>
              <a:t> 12. és 13. évfolyam</a:t>
            </a:r>
          </a:p>
          <a:p>
            <a:r>
              <a:rPr lang="hu-HU" smtClean="0"/>
              <a:t>max. 20 pont</a:t>
            </a:r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796136" y="3624411"/>
            <a:ext cx="30977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smtClean="0"/>
              <a:t>Magyar nyelv és irodalom</a:t>
            </a:r>
          </a:p>
          <a:p>
            <a:r>
              <a:rPr lang="hu-HU" smtClean="0"/>
              <a:t>12. és 13. évfolyam</a:t>
            </a:r>
          </a:p>
          <a:p>
            <a:r>
              <a:rPr lang="hu-HU" smtClean="0"/>
              <a:t>A nyelvtan és az irodalom jegyek összege, nem kétszereződik</a:t>
            </a:r>
          </a:p>
          <a:p>
            <a:r>
              <a:rPr lang="hu-HU" smtClean="0"/>
              <a:t>max. 20 pont</a:t>
            </a:r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395536" y="4455407"/>
            <a:ext cx="3777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smtClean="0"/>
              <a:t>Idegen nyelv</a:t>
            </a:r>
            <a:r>
              <a:rPr lang="hu-HU" smtClean="0"/>
              <a:t> utolsó 2 év jegye</a:t>
            </a:r>
          </a:p>
          <a:p>
            <a:r>
              <a:rPr lang="hu-HU" smtClean="0"/>
              <a:t>a több nyelv közül a jobbik eredménye</a:t>
            </a:r>
          </a:p>
          <a:p>
            <a:r>
              <a:rPr lang="hu-HU" smtClean="0"/>
              <a:t>max. 20 pont</a:t>
            </a:r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422083" y="5397198"/>
            <a:ext cx="53442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smtClean="0"/>
              <a:t>Természetismeret </a:t>
            </a:r>
            <a:r>
              <a:rPr lang="hu-HU" smtClean="0"/>
              <a:t>9. és 10. évfolyam</a:t>
            </a:r>
          </a:p>
          <a:p>
            <a:r>
              <a:rPr lang="hu-HU" i="1" smtClean="0"/>
              <a:t>vagy</a:t>
            </a:r>
            <a:r>
              <a:rPr lang="hu-HU" smtClean="0"/>
              <a:t> földrajz, kémia, biológia, fizika 12. és 13. évfolyam</a:t>
            </a:r>
          </a:p>
          <a:p>
            <a:r>
              <a:rPr lang="hu-HU" i="1" smtClean="0"/>
              <a:t>vagy</a:t>
            </a:r>
            <a:r>
              <a:rPr lang="hu-HU" smtClean="0"/>
              <a:t> a fenti összes tárgy közül 2 utolsó év végi jegye</a:t>
            </a:r>
          </a:p>
          <a:p>
            <a:r>
              <a:rPr lang="hu-HU" smtClean="0"/>
              <a:t>max. 20 pont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50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500 pontos felvételi rendszer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43456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tanulmányi pontszám</a:t>
            </a:r>
            <a:endParaRPr lang="hu-HU" sz="280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érettségi pontok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168535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Az érettségi eredmények átlaga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069859"/>
              </p:ext>
            </p:extLst>
          </p:nvPr>
        </p:nvGraphicFramePr>
        <p:xfrm>
          <a:off x="827584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971599" y="1556792"/>
            <a:ext cx="73917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A 4 kötelező és 1 szabadon választható érettségi eredmény kerekített átlaga.</a:t>
            </a:r>
          </a:p>
          <a:p>
            <a:endParaRPr lang="hu-HU"/>
          </a:p>
          <a:p>
            <a:r>
              <a:rPr lang="hu-HU" smtClean="0"/>
              <a:t>Tehát 6 vagy 7 vizsgatárgy  esetében a kötelező tárgyakon túli további tárgyak</a:t>
            </a:r>
          </a:p>
          <a:p>
            <a:r>
              <a:rPr lang="hu-HU" smtClean="0"/>
              <a:t>közül a kedvezőbb eredménye számít.</a:t>
            </a:r>
          </a:p>
          <a:p>
            <a:endParaRPr lang="hu-HU"/>
          </a:p>
          <a:p>
            <a:r>
              <a:rPr lang="hu-HU" smtClean="0"/>
              <a:t>Az idegen nyelvek közül a kedvezőbb számít.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1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 smtClean="0"/>
              <a:t>500 pontos felvételi rendszer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485348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tanulmányi pontszám</a:t>
            </a:r>
            <a:endParaRPr lang="hu-HU" sz="280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/>
              <a:t>érettségi pontok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6595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0041" y="97418"/>
            <a:ext cx="7772400" cy="1152128"/>
          </a:xfrm>
        </p:spPr>
        <p:txBody>
          <a:bodyPr/>
          <a:lstStyle/>
          <a:p>
            <a:r>
              <a:rPr lang="hu-HU" smtClean="0"/>
              <a:t>Többletpontok</a:t>
            </a:r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419488"/>
              </p:ext>
            </p:extLst>
          </p:nvPr>
        </p:nvGraphicFramePr>
        <p:xfrm>
          <a:off x="251520" y="1211583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75857" y="1340768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Az adott szakohoz tartozó érettségi vizsgatárgy</a:t>
            </a:r>
          </a:p>
          <a:p>
            <a:r>
              <a:rPr lang="hu-HU" smtClean="0"/>
              <a:t>emelt szintű vizsgájáért: 50 pont</a:t>
            </a:r>
          </a:p>
          <a:p>
            <a:r>
              <a:rPr lang="hu-HU" smtClean="0"/>
              <a:t>De </a:t>
            </a:r>
            <a:r>
              <a:rPr lang="hu-HU"/>
              <a:t>csak ha a vizsga eléri a 30</a:t>
            </a:r>
            <a:r>
              <a:rPr lang="hu-HU"/>
              <a:t>%-</a:t>
            </a:r>
            <a:r>
              <a:rPr lang="hu-HU" smtClean="0"/>
              <a:t>ot!</a:t>
            </a:r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44377" y="599065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Nelvvizsga és emelt szintű többletpont azonos nyelvből nem számítható kétszer</a:t>
            </a:r>
          </a:p>
        </p:txBody>
      </p:sp>
      <p:sp>
        <p:nvSpPr>
          <p:cNvPr id="8" name="Téglalap 7"/>
          <p:cNvSpPr/>
          <p:nvPr/>
        </p:nvSpPr>
        <p:spPr>
          <a:xfrm>
            <a:off x="3315234" y="2396980"/>
            <a:ext cx="550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Az 50 pont akkor is jár, ha a szakra való felvételihez a vizsgatárgy emelt szintű vizsgája kötelezően van előírva (ilyenkor persze az emelt szintű vizsga nem versenyelőny, hiszen mindenki megkapja)</a:t>
            </a:r>
          </a:p>
        </p:txBody>
      </p:sp>
      <p:sp>
        <p:nvSpPr>
          <p:cNvPr id="9" name="Téglalap 8"/>
          <p:cNvSpPr/>
          <p:nvPr/>
        </p:nvSpPr>
        <p:spPr>
          <a:xfrm>
            <a:off x="422156" y="3761672"/>
            <a:ext cx="7740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Mivel a legtöbb (kurrens) </a:t>
            </a:r>
            <a:r>
              <a:rPr lang="hu-HU"/>
              <a:t>szakra </a:t>
            </a:r>
            <a:r>
              <a:rPr lang="hu-HU" smtClean="0"/>
              <a:t>továbbra </a:t>
            </a:r>
            <a:r>
              <a:rPr lang="hu-HU"/>
              <a:t>is kötelező lesz 1 emelt szintű vizsga, ezért a maradék 50 többletpont csak egyféle módon szerezhető meg ezek közül:</a:t>
            </a:r>
          </a:p>
          <a:p>
            <a:pPr lvl="0"/>
            <a:r>
              <a:rPr lang="hu-HU" smtClean="0"/>
              <a:t>- 1 </a:t>
            </a:r>
            <a:r>
              <a:rPr lang="hu-HU"/>
              <a:t>középfokú nyelvvizsga (28 pont)</a:t>
            </a:r>
          </a:p>
          <a:p>
            <a:pPr lvl="0"/>
            <a:r>
              <a:rPr lang="hu-HU" smtClean="0"/>
              <a:t>- 1 </a:t>
            </a:r>
            <a:r>
              <a:rPr lang="hu-HU"/>
              <a:t>emelt szintű nyelvvizsga vagy 2 középszintű nyelvvizsga (40 pont)</a:t>
            </a:r>
          </a:p>
          <a:p>
            <a:r>
              <a:rPr lang="hu-HU" smtClean="0"/>
              <a:t>- a </a:t>
            </a:r>
            <a:r>
              <a:rPr lang="hu-HU"/>
              <a:t>másik vizsgatárgynak is emelt szintű vizsgája (50 pont) – ebben az esetben, tehát ha a vizsgázó a maximum pontszámra törekszik, egyáltalán nem is számítható a nyelvvizsgáért pontszám.</a:t>
            </a:r>
          </a:p>
        </p:txBody>
      </p:sp>
    </p:spTree>
    <p:extLst>
      <p:ext uri="{BB962C8B-B14F-4D97-AF65-F5344CB8AC3E}">
        <p14:creationId xmlns:p14="http://schemas.microsoft.com/office/powerpoint/2010/main" val="6186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1230</Words>
  <Application>Microsoft Office PowerPoint</Application>
  <PresentationFormat>Diavetítés a képernyőre (4:3 oldalarány)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500 pontos felvételi rendszer</vt:lpstr>
      <vt:lpstr>Vizsgapontok</vt:lpstr>
      <vt:lpstr>PowerPoint bemutató</vt:lpstr>
      <vt:lpstr>500 pontos felvételi rendszer</vt:lpstr>
      <vt:lpstr>Középiskolai eredmények</vt:lpstr>
      <vt:lpstr>500 pontos felvételi rendszer</vt:lpstr>
      <vt:lpstr>Az érettségi eredmények átlaga</vt:lpstr>
      <vt:lpstr>500 pontos felvételi rendszer</vt:lpstr>
      <vt:lpstr>Többletpontok</vt:lpstr>
      <vt:lpstr>Mentességek, könnyítések</vt:lpstr>
      <vt:lpstr>Mentességek, könnyítések</vt:lpstr>
      <vt:lpstr>Többletpontok hátrányos helyzetért, fogyatékosságért, pluszteljesítményért</vt:lpstr>
      <vt:lpstr>Stratégiák</vt:lpstr>
      <vt:lpstr>Átlagos Árpád felvételizik</vt:lpstr>
      <vt:lpstr>Átlagos Árpád felvételizik</vt:lpstr>
      <vt:lpstr>Átlagos Árpád duplázni akart, nem foglalkozott az év végi jegyekkel</vt:lpstr>
    </vt:vector>
  </TitlesOfParts>
  <Company>AKG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500 pontos felvételi rendszer</dc:title>
  <dc:creator>Baranyai István</dc:creator>
  <cp:lastModifiedBy>Baranyai István</cp:lastModifiedBy>
  <cp:revision>18</cp:revision>
  <dcterms:created xsi:type="dcterms:W3CDTF">2012-12-16T14:21:37Z</dcterms:created>
  <dcterms:modified xsi:type="dcterms:W3CDTF">2012-12-16T18:42:40Z</dcterms:modified>
</cp:coreProperties>
</file>